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 id="2147483684" r:id="rId3"/>
  </p:sldMasterIdLst>
  <p:notesMasterIdLst>
    <p:notesMasterId r:id="rId32"/>
  </p:notesMasterIdLst>
  <p:sldIdLst>
    <p:sldId id="256" r:id="rId4"/>
    <p:sldId id="261" r:id="rId5"/>
    <p:sldId id="262" r:id="rId6"/>
    <p:sldId id="422" r:id="rId7"/>
    <p:sldId id="297" r:id="rId8"/>
    <p:sldId id="484" r:id="rId9"/>
    <p:sldId id="486" r:id="rId10"/>
    <p:sldId id="490" r:id="rId11"/>
    <p:sldId id="509" r:id="rId12"/>
    <p:sldId id="507" r:id="rId13"/>
    <p:sldId id="519" r:id="rId14"/>
    <p:sldId id="522" r:id="rId15"/>
    <p:sldId id="518" r:id="rId16"/>
    <p:sldId id="510" r:id="rId17"/>
    <p:sldId id="511" r:id="rId18"/>
    <p:sldId id="512" r:id="rId19"/>
    <p:sldId id="513" r:id="rId20"/>
    <p:sldId id="514" r:id="rId21"/>
    <p:sldId id="515" r:id="rId22"/>
    <p:sldId id="523" r:id="rId23"/>
    <p:sldId id="516" r:id="rId24"/>
    <p:sldId id="520" r:id="rId25"/>
    <p:sldId id="521" r:id="rId26"/>
    <p:sldId id="524" r:id="rId27"/>
    <p:sldId id="517" r:id="rId28"/>
    <p:sldId id="505" r:id="rId29"/>
    <p:sldId id="506" r:id="rId30"/>
    <p:sldId id="2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55"/>
    <p:restoredTop sz="94830"/>
  </p:normalViewPr>
  <p:slideViewPr>
    <p:cSldViewPr snapToGrid="0" snapToObjects="1">
      <p:cViewPr varScale="1">
        <p:scale>
          <a:sx n="80" d="100"/>
          <a:sy n="80" d="100"/>
        </p:scale>
        <p:origin x="60" y="5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1.svg"/><Relationship Id="rId5" Type="http://schemas.openxmlformats.org/officeDocument/2006/relationships/image" Target="../media/image10.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1.svg"/><Relationship Id="rId5" Type="http://schemas.openxmlformats.org/officeDocument/2006/relationships/image" Target="../media/image10.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0995C-5884-4344-A5E9-C862BAEAD9B9}"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D5D82C2-9713-4F74-A351-993D886990AF}">
      <dgm:prSet/>
      <dgm:spPr/>
      <dgm:t>
        <a:bodyPr/>
        <a:lstStyle/>
        <a:p>
          <a:r>
            <a:rPr lang="en-US"/>
            <a:t>Connections and manipulation of experiences in the physical world</a:t>
          </a:r>
        </a:p>
      </dgm:t>
    </dgm:pt>
    <dgm:pt modelId="{941D26DE-C09B-4B55-81BC-70E427BCCC06}" type="parTrans" cxnId="{ABDFA51E-24AE-4BF3-A2F4-0AE0A6A7F8E7}">
      <dgm:prSet/>
      <dgm:spPr/>
      <dgm:t>
        <a:bodyPr/>
        <a:lstStyle/>
        <a:p>
          <a:endParaRPr lang="en-US"/>
        </a:p>
      </dgm:t>
    </dgm:pt>
    <dgm:pt modelId="{A973A509-3B70-4DD3-87E1-9098DB36FEC2}" type="sibTrans" cxnId="{ABDFA51E-24AE-4BF3-A2F4-0AE0A6A7F8E7}">
      <dgm:prSet/>
      <dgm:spPr/>
      <dgm:t>
        <a:bodyPr/>
        <a:lstStyle/>
        <a:p>
          <a:endParaRPr lang="en-US"/>
        </a:p>
      </dgm:t>
    </dgm:pt>
    <dgm:pt modelId="{10B2C1EB-2353-4400-B891-31DFAE002C44}">
      <dgm:prSet/>
      <dgm:spPr/>
      <dgm:t>
        <a:bodyPr/>
        <a:lstStyle/>
        <a:p>
          <a:r>
            <a:rPr lang="en-US"/>
            <a:t>Experiences and Assets in the Metaverse or digital world</a:t>
          </a:r>
        </a:p>
      </dgm:t>
    </dgm:pt>
    <dgm:pt modelId="{3CC51AF4-5890-474C-BE23-92F17E833EA3}" type="parTrans" cxnId="{AF8FDE3B-69FC-4BE8-8DB5-DD2294A45D2D}">
      <dgm:prSet/>
      <dgm:spPr/>
      <dgm:t>
        <a:bodyPr/>
        <a:lstStyle/>
        <a:p>
          <a:endParaRPr lang="en-US"/>
        </a:p>
      </dgm:t>
    </dgm:pt>
    <dgm:pt modelId="{C4253BB9-9571-4094-9543-29BF73E82047}" type="sibTrans" cxnId="{AF8FDE3B-69FC-4BE8-8DB5-DD2294A45D2D}">
      <dgm:prSet/>
      <dgm:spPr/>
      <dgm:t>
        <a:bodyPr/>
        <a:lstStyle/>
        <a:p>
          <a:endParaRPr lang="en-US"/>
        </a:p>
      </dgm:t>
    </dgm:pt>
    <dgm:pt modelId="{D114BD55-F3BA-482A-A278-18E85B1F8243}" type="pres">
      <dgm:prSet presAssocID="{CE00995C-5884-4344-A5E9-C862BAEAD9B9}" presName="root" presStyleCnt="0">
        <dgm:presLayoutVars>
          <dgm:dir/>
          <dgm:resizeHandles val="exact"/>
        </dgm:presLayoutVars>
      </dgm:prSet>
      <dgm:spPr/>
    </dgm:pt>
    <dgm:pt modelId="{0EC710A6-BE60-451D-9BE2-DB46929D4E85}" type="pres">
      <dgm:prSet presAssocID="{0D5D82C2-9713-4F74-A351-993D886990AF}" presName="compNode" presStyleCnt="0"/>
      <dgm:spPr/>
    </dgm:pt>
    <dgm:pt modelId="{3851DD80-36A0-4750-9212-877469368D24}" type="pres">
      <dgm:prSet presAssocID="{0D5D82C2-9713-4F74-A351-993D886990A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9A63DEE7-3EDB-40E3-8362-90C1A1B1B0F3}" type="pres">
      <dgm:prSet presAssocID="{0D5D82C2-9713-4F74-A351-993D886990AF}" presName="spaceRect" presStyleCnt="0"/>
      <dgm:spPr/>
    </dgm:pt>
    <dgm:pt modelId="{EA9397CB-97CA-43B9-9060-8D9E494E6981}" type="pres">
      <dgm:prSet presAssocID="{0D5D82C2-9713-4F74-A351-993D886990AF}" presName="textRect" presStyleLbl="revTx" presStyleIdx="0" presStyleCnt="2">
        <dgm:presLayoutVars>
          <dgm:chMax val="1"/>
          <dgm:chPref val="1"/>
        </dgm:presLayoutVars>
      </dgm:prSet>
      <dgm:spPr/>
    </dgm:pt>
    <dgm:pt modelId="{C3B4DC76-1FDA-491A-A208-BFCCEBDB2D2E}" type="pres">
      <dgm:prSet presAssocID="{A973A509-3B70-4DD3-87E1-9098DB36FEC2}" presName="sibTrans" presStyleCnt="0"/>
      <dgm:spPr/>
    </dgm:pt>
    <dgm:pt modelId="{AD388A98-3761-431F-AAFD-9DDBCF699FFF}" type="pres">
      <dgm:prSet presAssocID="{10B2C1EB-2353-4400-B891-31DFAE002C44}" presName="compNode" presStyleCnt="0"/>
      <dgm:spPr/>
    </dgm:pt>
    <dgm:pt modelId="{1ABBBB19-C43C-4638-AFC6-4888D599E230}" type="pres">
      <dgm:prSet presAssocID="{10B2C1EB-2353-4400-B891-31DFAE002C4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E9DA993A-63AF-474F-B33E-F7DBDD87579D}" type="pres">
      <dgm:prSet presAssocID="{10B2C1EB-2353-4400-B891-31DFAE002C44}" presName="spaceRect" presStyleCnt="0"/>
      <dgm:spPr/>
    </dgm:pt>
    <dgm:pt modelId="{AEF5B5C1-8DD8-433A-9616-2266E31643C3}" type="pres">
      <dgm:prSet presAssocID="{10B2C1EB-2353-4400-B891-31DFAE002C44}" presName="textRect" presStyleLbl="revTx" presStyleIdx="1" presStyleCnt="2">
        <dgm:presLayoutVars>
          <dgm:chMax val="1"/>
          <dgm:chPref val="1"/>
        </dgm:presLayoutVars>
      </dgm:prSet>
      <dgm:spPr/>
    </dgm:pt>
  </dgm:ptLst>
  <dgm:cxnLst>
    <dgm:cxn modelId="{ABDFA51E-24AE-4BF3-A2F4-0AE0A6A7F8E7}" srcId="{CE00995C-5884-4344-A5E9-C862BAEAD9B9}" destId="{0D5D82C2-9713-4F74-A351-993D886990AF}" srcOrd="0" destOrd="0" parTransId="{941D26DE-C09B-4B55-81BC-70E427BCCC06}" sibTransId="{A973A509-3B70-4DD3-87E1-9098DB36FEC2}"/>
    <dgm:cxn modelId="{AF8FDE3B-69FC-4BE8-8DB5-DD2294A45D2D}" srcId="{CE00995C-5884-4344-A5E9-C862BAEAD9B9}" destId="{10B2C1EB-2353-4400-B891-31DFAE002C44}" srcOrd="1" destOrd="0" parTransId="{3CC51AF4-5890-474C-BE23-92F17E833EA3}" sibTransId="{C4253BB9-9571-4094-9543-29BF73E82047}"/>
    <dgm:cxn modelId="{35B58E4D-6679-4EAF-9E50-A5BADF5948F2}" type="presOf" srcId="{CE00995C-5884-4344-A5E9-C862BAEAD9B9}" destId="{D114BD55-F3BA-482A-A278-18E85B1F8243}" srcOrd="0" destOrd="0" presId="urn:microsoft.com/office/officeart/2018/2/layout/IconLabelList"/>
    <dgm:cxn modelId="{26695871-054B-4CE1-8C61-7ED82483FD07}" type="presOf" srcId="{10B2C1EB-2353-4400-B891-31DFAE002C44}" destId="{AEF5B5C1-8DD8-433A-9616-2266E31643C3}" srcOrd="0" destOrd="0" presId="urn:microsoft.com/office/officeart/2018/2/layout/IconLabelList"/>
    <dgm:cxn modelId="{4AD5828E-A086-4F7C-89AC-AC4C3C0E4208}" type="presOf" srcId="{0D5D82C2-9713-4F74-A351-993D886990AF}" destId="{EA9397CB-97CA-43B9-9060-8D9E494E6981}" srcOrd="0" destOrd="0" presId="urn:microsoft.com/office/officeart/2018/2/layout/IconLabelList"/>
    <dgm:cxn modelId="{5F452DE7-1C6B-4660-96BB-2E5FA8737844}" type="presParOf" srcId="{D114BD55-F3BA-482A-A278-18E85B1F8243}" destId="{0EC710A6-BE60-451D-9BE2-DB46929D4E85}" srcOrd="0" destOrd="0" presId="urn:microsoft.com/office/officeart/2018/2/layout/IconLabelList"/>
    <dgm:cxn modelId="{DD80C99A-D8A8-4DCC-89DC-57391F471386}" type="presParOf" srcId="{0EC710A6-BE60-451D-9BE2-DB46929D4E85}" destId="{3851DD80-36A0-4750-9212-877469368D24}" srcOrd="0" destOrd="0" presId="urn:microsoft.com/office/officeart/2018/2/layout/IconLabelList"/>
    <dgm:cxn modelId="{D3847EBA-5578-4B8C-9E3D-97C01C5A1260}" type="presParOf" srcId="{0EC710A6-BE60-451D-9BE2-DB46929D4E85}" destId="{9A63DEE7-3EDB-40E3-8362-90C1A1B1B0F3}" srcOrd="1" destOrd="0" presId="urn:microsoft.com/office/officeart/2018/2/layout/IconLabelList"/>
    <dgm:cxn modelId="{6087F17C-CD12-4B28-B882-67434AA6C9AB}" type="presParOf" srcId="{0EC710A6-BE60-451D-9BE2-DB46929D4E85}" destId="{EA9397CB-97CA-43B9-9060-8D9E494E6981}" srcOrd="2" destOrd="0" presId="urn:microsoft.com/office/officeart/2018/2/layout/IconLabelList"/>
    <dgm:cxn modelId="{3F4FFB90-EE43-466C-B211-A8DF525274B2}" type="presParOf" srcId="{D114BD55-F3BA-482A-A278-18E85B1F8243}" destId="{C3B4DC76-1FDA-491A-A208-BFCCEBDB2D2E}" srcOrd="1" destOrd="0" presId="urn:microsoft.com/office/officeart/2018/2/layout/IconLabelList"/>
    <dgm:cxn modelId="{2982B7D8-E121-4274-8324-24F6C8BB2F6F}" type="presParOf" srcId="{D114BD55-F3BA-482A-A278-18E85B1F8243}" destId="{AD388A98-3761-431F-AAFD-9DDBCF699FFF}" srcOrd="2" destOrd="0" presId="urn:microsoft.com/office/officeart/2018/2/layout/IconLabelList"/>
    <dgm:cxn modelId="{841027C0-0D88-4B01-AA57-501E040C70C4}" type="presParOf" srcId="{AD388A98-3761-431F-AAFD-9DDBCF699FFF}" destId="{1ABBBB19-C43C-4638-AFC6-4888D599E230}" srcOrd="0" destOrd="0" presId="urn:microsoft.com/office/officeart/2018/2/layout/IconLabelList"/>
    <dgm:cxn modelId="{28E167B6-B3AF-4101-A9D8-9CA3BA3383BC}" type="presParOf" srcId="{AD388A98-3761-431F-AAFD-9DDBCF699FFF}" destId="{E9DA993A-63AF-474F-B33E-F7DBDD87579D}" srcOrd="1" destOrd="0" presId="urn:microsoft.com/office/officeart/2018/2/layout/IconLabelList"/>
    <dgm:cxn modelId="{5DA4F42A-CBC6-4860-8DE9-569344BD87A6}" type="presParOf" srcId="{AD388A98-3761-431F-AAFD-9DDBCF699FFF}" destId="{AEF5B5C1-8DD8-433A-9616-2266E31643C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F9A447-FF6F-461E-B94B-FA7EB33263FD}"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44778C6-D27D-4D1F-B1D3-22AC0F3B29E2}">
      <dgm:prSet/>
      <dgm:spPr/>
      <dgm:t>
        <a:bodyPr/>
        <a:lstStyle/>
        <a:p>
          <a:pPr>
            <a:lnSpc>
              <a:spcPct val="100000"/>
            </a:lnSpc>
            <a:defRPr cap="all"/>
          </a:pPr>
          <a:r>
            <a:rPr lang="en-US"/>
            <a:t>Sensors</a:t>
          </a:r>
        </a:p>
      </dgm:t>
    </dgm:pt>
    <dgm:pt modelId="{E131B0C2-8FC0-453E-8162-2E28F9617252}" type="parTrans" cxnId="{50F1440A-CCA2-4D11-BFBC-E57CE564DA41}">
      <dgm:prSet/>
      <dgm:spPr/>
      <dgm:t>
        <a:bodyPr/>
        <a:lstStyle/>
        <a:p>
          <a:endParaRPr lang="en-US"/>
        </a:p>
      </dgm:t>
    </dgm:pt>
    <dgm:pt modelId="{E209D31F-74A0-4C7E-8CB1-5D5F3547B68A}" type="sibTrans" cxnId="{50F1440A-CCA2-4D11-BFBC-E57CE564DA41}">
      <dgm:prSet/>
      <dgm:spPr/>
      <dgm:t>
        <a:bodyPr/>
        <a:lstStyle/>
        <a:p>
          <a:endParaRPr lang="en-US"/>
        </a:p>
      </dgm:t>
    </dgm:pt>
    <dgm:pt modelId="{DEDB4917-D5AB-4BE7-BBFC-0C5C4734713D}">
      <dgm:prSet/>
      <dgm:spPr/>
      <dgm:t>
        <a:bodyPr/>
        <a:lstStyle/>
        <a:p>
          <a:pPr>
            <a:lnSpc>
              <a:spcPct val="100000"/>
            </a:lnSpc>
            <a:defRPr cap="all"/>
          </a:pPr>
          <a:r>
            <a:rPr lang="en-US" dirty="0"/>
            <a:t>Actuators</a:t>
          </a:r>
        </a:p>
      </dgm:t>
    </dgm:pt>
    <dgm:pt modelId="{E9CDF8E6-933D-498A-849C-CEF324805448}" type="parTrans" cxnId="{91D2C4E5-832C-4D85-8991-A2550988B80B}">
      <dgm:prSet/>
      <dgm:spPr/>
      <dgm:t>
        <a:bodyPr/>
        <a:lstStyle/>
        <a:p>
          <a:endParaRPr lang="en-US"/>
        </a:p>
      </dgm:t>
    </dgm:pt>
    <dgm:pt modelId="{67DD265E-39F0-4C64-BCA0-4333FD516443}" type="sibTrans" cxnId="{91D2C4E5-832C-4D85-8991-A2550988B80B}">
      <dgm:prSet/>
      <dgm:spPr/>
      <dgm:t>
        <a:bodyPr/>
        <a:lstStyle/>
        <a:p>
          <a:endParaRPr lang="en-US"/>
        </a:p>
      </dgm:t>
    </dgm:pt>
    <dgm:pt modelId="{76DDF3AD-ABF1-4CA3-A695-0698DF98525D}">
      <dgm:prSet custT="1"/>
      <dgm:spPr/>
      <dgm:t>
        <a:bodyPr/>
        <a:lstStyle/>
        <a:p>
          <a:pPr>
            <a:lnSpc>
              <a:spcPct val="100000"/>
            </a:lnSpc>
            <a:defRPr cap="all"/>
          </a:pPr>
          <a:r>
            <a:rPr lang="en-US" sz="2800" b="1" dirty="0"/>
            <a:t>31 Billion </a:t>
          </a:r>
          <a:r>
            <a:rPr lang="en-US" sz="1700" dirty="0"/>
            <a:t>Devices 1/1/2022</a:t>
          </a:r>
        </a:p>
      </dgm:t>
    </dgm:pt>
    <dgm:pt modelId="{AF329353-22A6-4D1A-ACAD-6E53C25BC866}" type="parTrans" cxnId="{FBAC4548-6EB9-4ED6-936A-7A0583308D57}">
      <dgm:prSet/>
      <dgm:spPr/>
      <dgm:t>
        <a:bodyPr/>
        <a:lstStyle/>
        <a:p>
          <a:endParaRPr lang="en-US"/>
        </a:p>
      </dgm:t>
    </dgm:pt>
    <dgm:pt modelId="{6C6EDF5D-C7FD-4C0A-928F-1A655CE0F33B}" type="sibTrans" cxnId="{FBAC4548-6EB9-4ED6-936A-7A0583308D57}">
      <dgm:prSet/>
      <dgm:spPr/>
      <dgm:t>
        <a:bodyPr/>
        <a:lstStyle/>
        <a:p>
          <a:endParaRPr lang="en-US"/>
        </a:p>
      </dgm:t>
    </dgm:pt>
    <dgm:pt modelId="{36731C50-CD3E-4B1E-B79A-2B70248B7A35}" type="pres">
      <dgm:prSet presAssocID="{23F9A447-FF6F-461E-B94B-FA7EB33263FD}" presName="root" presStyleCnt="0">
        <dgm:presLayoutVars>
          <dgm:dir/>
          <dgm:resizeHandles val="exact"/>
        </dgm:presLayoutVars>
      </dgm:prSet>
      <dgm:spPr/>
    </dgm:pt>
    <dgm:pt modelId="{1F99C926-36C1-4C93-B4D6-20AFB76C81F2}" type="pres">
      <dgm:prSet presAssocID="{444778C6-D27D-4D1F-B1D3-22AC0F3B29E2}" presName="compNode" presStyleCnt="0"/>
      <dgm:spPr/>
    </dgm:pt>
    <dgm:pt modelId="{1C79F371-5472-42F6-962A-FFC0AEBDB90C}" type="pres">
      <dgm:prSet presAssocID="{444778C6-D27D-4D1F-B1D3-22AC0F3B29E2}" presName="iconBgRect" presStyleLbl="bgShp" presStyleIdx="0" presStyleCnt="3"/>
      <dgm:spPr>
        <a:prstGeom prst="round2DiagRect">
          <a:avLst>
            <a:gd name="adj1" fmla="val 29727"/>
            <a:gd name="adj2" fmla="val 0"/>
          </a:avLst>
        </a:prstGeom>
      </dgm:spPr>
    </dgm:pt>
    <dgm:pt modelId="{3D0DA34E-19ED-439E-A4A0-09EBD25B4C9A}" type="pres">
      <dgm:prSet presAssocID="{444778C6-D27D-4D1F-B1D3-22AC0F3B29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Fi"/>
        </a:ext>
      </dgm:extLst>
    </dgm:pt>
    <dgm:pt modelId="{C0CF48E3-F12B-498A-9E0B-BA72D7BA831E}" type="pres">
      <dgm:prSet presAssocID="{444778C6-D27D-4D1F-B1D3-22AC0F3B29E2}" presName="spaceRect" presStyleCnt="0"/>
      <dgm:spPr/>
    </dgm:pt>
    <dgm:pt modelId="{972D3050-E9E2-483E-A800-BA9F588E341E}" type="pres">
      <dgm:prSet presAssocID="{444778C6-D27D-4D1F-B1D3-22AC0F3B29E2}" presName="textRect" presStyleLbl="revTx" presStyleIdx="0" presStyleCnt="3">
        <dgm:presLayoutVars>
          <dgm:chMax val="1"/>
          <dgm:chPref val="1"/>
        </dgm:presLayoutVars>
      </dgm:prSet>
      <dgm:spPr/>
    </dgm:pt>
    <dgm:pt modelId="{4050C506-0DD8-4F7D-999B-A811E6DB2CA8}" type="pres">
      <dgm:prSet presAssocID="{E209D31F-74A0-4C7E-8CB1-5D5F3547B68A}" presName="sibTrans" presStyleCnt="0"/>
      <dgm:spPr/>
    </dgm:pt>
    <dgm:pt modelId="{E3398AB3-E054-422C-A34F-71D8AF2EAF19}" type="pres">
      <dgm:prSet presAssocID="{DEDB4917-D5AB-4BE7-BBFC-0C5C4734713D}" presName="compNode" presStyleCnt="0"/>
      <dgm:spPr/>
    </dgm:pt>
    <dgm:pt modelId="{9B1E1632-D093-4FAF-A9CA-63D357ECA630}" type="pres">
      <dgm:prSet presAssocID="{DEDB4917-D5AB-4BE7-BBFC-0C5C4734713D}" presName="iconBgRect" presStyleLbl="bgShp" presStyleIdx="1" presStyleCnt="3"/>
      <dgm:spPr>
        <a:prstGeom prst="round2DiagRect">
          <a:avLst>
            <a:gd name="adj1" fmla="val 29727"/>
            <a:gd name="adj2" fmla="val 0"/>
          </a:avLst>
        </a:prstGeom>
      </dgm:spPr>
    </dgm:pt>
    <dgm:pt modelId="{94C8B301-EA8E-45FA-8187-E514B234F9C6}" type="pres">
      <dgm:prSet presAssocID="{DEDB4917-D5AB-4BE7-BBFC-0C5C473471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
        </a:ext>
      </dgm:extLst>
    </dgm:pt>
    <dgm:pt modelId="{4EE097F6-8F3A-4040-BA0A-302B0F0C4876}" type="pres">
      <dgm:prSet presAssocID="{DEDB4917-D5AB-4BE7-BBFC-0C5C4734713D}" presName="spaceRect" presStyleCnt="0"/>
      <dgm:spPr/>
    </dgm:pt>
    <dgm:pt modelId="{203E5B8D-330E-4E8F-954A-ABBB52B04CC0}" type="pres">
      <dgm:prSet presAssocID="{DEDB4917-D5AB-4BE7-BBFC-0C5C4734713D}" presName="textRect" presStyleLbl="revTx" presStyleIdx="1" presStyleCnt="3">
        <dgm:presLayoutVars>
          <dgm:chMax val="1"/>
          <dgm:chPref val="1"/>
        </dgm:presLayoutVars>
      </dgm:prSet>
      <dgm:spPr/>
    </dgm:pt>
    <dgm:pt modelId="{5B37C2D9-95D2-4C5D-8238-83E5062E3F2A}" type="pres">
      <dgm:prSet presAssocID="{67DD265E-39F0-4C64-BCA0-4333FD516443}" presName="sibTrans" presStyleCnt="0"/>
      <dgm:spPr/>
    </dgm:pt>
    <dgm:pt modelId="{0A96F672-57B7-49C6-B4BC-25713E15F733}" type="pres">
      <dgm:prSet presAssocID="{76DDF3AD-ABF1-4CA3-A695-0698DF98525D}" presName="compNode" presStyleCnt="0"/>
      <dgm:spPr/>
    </dgm:pt>
    <dgm:pt modelId="{6BB7EBF3-6A10-458B-80A5-75AA0B87B65F}" type="pres">
      <dgm:prSet presAssocID="{76DDF3AD-ABF1-4CA3-A695-0698DF98525D}" presName="iconBgRect" presStyleLbl="bgShp" presStyleIdx="2" presStyleCnt="3"/>
      <dgm:spPr>
        <a:prstGeom prst="round2DiagRect">
          <a:avLst>
            <a:gd name="adj1" fmla="val 29727"/>
            <a:gd name="adj2" fmla="val 0"/>
          </a:avLst>
        </a:prstGeom>
      </dgm:spPr>
    </dgm:pt>
    <dgm:pt modelId="{5BFF0DAD-2EB6-40BF-806D-3379667A59D7}" type="pres">
      <dgm:prSet presAssocID="{76DDF3AD-ABF1-4CA3-A695-0698DF9852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6D9B57F1-01B3-4BCF-8720-FC51BA64DA3C}" type="pres">
      <dgm:prSet presAssocID="{76DDF3AD-ABF1-4CA3-A695-0698DF98525D}" presName="spaceRect" presStyleCnt="0"/>
      <dgm:spPr/>
    </dgm:pt>
    <dgm:pt modelId="{324811C2-CBE1-4D2C-AB7A-3276EB1045AD}" type="pres">
      <dgm:prSet presAssocID="{76DDF3AD-ABF1-4CA3-A695-0698DF98525D}" presName="textRect" presStyleLbl="revTx" presStyleIdx="2" presStyleCnt="3" custScaleX="152625">
        <dgm:presLayoutVars>
          <dgm:chMax val="1"/>
          <dgm:chPref val="1"/>
        </dgm:presLayoutVars>
      </dgm:prSet>
      <dgm:spPr/>
    </dgm:pt>
  </dgm:ptLst>
  <dgm:cxnLst>
    <dgm:cxn modelId="{50F1440A-CCA2-4D11-BFBC-E57CE564DA41}" srcId="{23F9A447-FF6F-461E-B94B-FA7EB33263FD}" destId="{444778C6-D27D-4D1F-B1D3-22AC0F3B29E2}" srcOrd="0" destOrd="0" parTransId="{E131B0C2-8FC0-453E-8162-2E28F9617252}" sibTransId="{E209D31F-74A0-4C7E-8CB1-5D5F3547B68A}"/>
    <dgm:cxn modelId="{BBE2FA1C-61A4-4503-8CB5-B1E0CC515E7E}" type="presOf" srcId="{23F9A447-FF6F-461E-B94B-FA7EB33263FD}" destId="{36731C50-CD3E-4B1E-B79A-2B70248B7A35}" srcOrd="0" destOrd="0" presId="urn:microsoft.com/office/officeart/2018/5/layout/IconLeafLabelList"/>
    <dgm:cxn modelId="{230C9524-7DDE-488E-B915-2C36815EE689}" type="presOf" srcId="{444778C6-D27D-4D1F-B1D3-22AC0F3B29E2}" destId="{972D3050-E9E2-483E-A800-BA9F588E341E}" srcOrd="0" destOrd="0" presId="urn:microsoft.com/office/officeart/2018/5/layout/IconLeafLabelList"/>
    <dgm:cxn modelId="{FBAC4548-6EB9-4ED6-936A-7A0583308D57}" srcId="{23F9A447-FF6F-461E-B94B-FA7EB33263FD}" destId="{76DDF3AD-ABF1-4CA3-A695-0698DF98525D}" srcOrd="2" destOrd="0" parTransId="{AF329353-22A6-4D1A-ACAD-6E53C25BC866}" sibTransId="{6C6EDF5D-C7FD-4C0A-928F-1A655CE0F33B}"/>
    <dgm:cxn modelId="{0186F396-4E48-4808-8886-BC97839F2ACE}" type="presOf" srcId="{76DDF3AD-ABF1-4CA3-A695-0698DF98525D}" destId="{324811C2-CBE1-4D2C-AB7A-3276EB1045AD}" srcOrd="0" destOrd="0" presId="urn:microsoft.com/office/officeart/2018/5/layout/IconLeafLabelList"/>
    <dgm:cxn modelId="{6795AC97-AF26-4399-A417-FF2CF7235BC6}" type="presOf" srcId="{DEDB4917-D5AB-4BE7-BBFC-0C5C4734713D}" destId="{203E5B8D-330E-4E8F-954A-ABBB52B04CC0}" srcOrd="0" destOrd="0" presId="urn:microsoft.com/office/officeart/2018/5/layout/IconLeafLabelList"/>
    <dgm:cxn modelId="{91D2C4E5-832C-4D85-8991-A2550988B80B}" srcId="{23F9A447-FF6F-461E-B94B-FA7EB33263FD}" destId="{DEDB4917-D5AB-4BE7-BBFC-0C5C4734713D}" srcOrd="1" destOrd="0" parTransId="{E9CDF8E6-933D-498A-849C-CEF324805448}" sibTransId="{67DD265E-39F0-4C64-BCA0-4333FD516443}"/>
    <dgm:cxn modelId="{7336518C-972D-4D47-9474-6B3435FC2BF3}" type="presParOf" srcId="{36731C50-CD3E-4B1E-B79A-2B70248B7A35}" destId="{1F99C926-36C1-4C93-B4D6-20AFB76C81F2}" srcOrd="0" destOrd="0" presId="urn:microsoft.com/office/officeart/2018/5/layout/IconLeafLabelList"/>
    <dgm:cxn modelId="{1DA01473-1E7E-4C9F-AD22-B358968E591E}" type="presParOf" srcId="{1F99C926-36C1-4C93-B4D6-20AFB76C81F2}" destId="{1C79F371-5472-42F6-962A-FFC0AEBDB90C}" srcOrd="0" destOrd="0" presId="urn:microsoft.com/office/officeart/2018/5/layout/IconLeafLabelList"/>
    <dgm:cxn modelId="{D396A6B1-7519-4265-B63C-873A5AF79420}" type="presParOf" srcId="{1F99C926-36C1-4C93-B4D6-20AFB76C81F2}" destId="{3D0DA34E-19ED-439E-A4A0-09EBD25B4C9A}" srcOrd="1" destOrd="0" presId="urn:microsoft.com/office/officeart/2018/5/layout/IconLeafLabelList"/>
    <dgm:cxn modelId="{400BAA7F-BCC8-4B54-B0C5-A75C014C87D3}" type="presParOf" srcId="{1F99C926-36C1-4C93-B4D6-20AFB76C81F2}" destId="{C0CF48E3-F12B-498A-9E0B-BA72D7BA831E}" srcOrd="2" destOrd="0" presId="urn:microsoft.com/office/officeart/2018/5/layout/IconLeafLabelList"/>
    <dgm:cxn modelId="{A769A19B-DD97-4399-A7F4-BCFEA4719F3D}" type="presParOf" srcId="{1F99C926-36C1-4C93-B4D6-20AFB76C81F2}" destId="{972D3050-E9E2-483E-A800-BA9F588E341E}" srcOrd="3" destOrd="0" presId="urn:microsoft.com/office/officeart/2018/5/layout/IconLeafLabelList"/>
    <dgm:cxn modelId="{E4CFBD12-8D40-4525-93CB-8D5B9B268156}" type="presParOf" srcId="{36731C50-CD3E-4B1E-B79A-2B70248B7A35}" destId="{4050C506-0DD8-4F7D-999B-A811E6DB2CA8}" srcOrd="1" destOrd="0" presId="urn:microsoft.com/office/officeart/2018/5/layout/IconLeafLabelList"/>
    <dgm:cxn modelId="{37D39FA1-2DEE-4A7B-8A8D-0830F25630AF}" type="presParOf" srcId="{36731C50-CD3E-4B1E-B79A-2B70248B7A35}" destId="{E3398AB3-E054-422C-A34F-71D8AF2EAF19}" srcOrd="2" destOrd="0" presId="urn:microsoft.com/office/officeart/2018/5/layout/IconLeafLabelList"/>
    <dgm:cxn modelId="{D5F8CF87-967A-433C-B7E2-82602C32D357}" type="presParOf" srcId="{E3398AB3-E054-422C-A34F-71D8AF2EAF19}" destId="{9B1E1632-D093-4FAF-A9CA-63D357ECA630}" srcOrd="0" destOrd="0" presId="urn:microsoft.com/office/officeart/2018/5/layout/IconLeafLabelList"/>
    <dgm:cxn modelId="{9A0BA1AD-9563-4054-9AED-FF866C8DA3C5}" type="presParOf" srcId="{E3398AB3-E054-422C-A34F-71D8AF2EAF19}" destId="{94C8B301-EA8E-45FA-8187-E514B234F9C6}" srcOrd="1" destOrd="0" presId="urn:microsoft.com/office/officeart/2018/5/layout/IconLeafLabelList"/>
    <dgm:cxn modelId="{F71F57AE-CE92-44B8-83B8-2E115C900DF6}" type="presParOf" srcId="{E3398AB3-E054-422C-A34F-71D8AF2EAF19}" destId="{4EE097F6-8F3A-4040-BA0A-302B0F0C4876}" srcOrd="2" destOrd="0" presId="urn:microsoft.com/office/officeart/2018/5/layout/IconLeafLabelList"/>
    <dgm:cxn modelId="{333FE744-47EB-49D5-8CBA-83A3C97B3FD4}" type="presParOf" srcId="{E3398AB3-E054-422C-A34F-71D8AF2EAF19}" destId="{203E5B8D-330E-4E8F-954A-ABBB52B04CC0}" srcOrd="3" destOrd="0" presId="urn:microsoft.com/office/officeart/2018/5/layout/IconLeafLabelList"/>
    <dgm:cxn modelId="{936D5984-1DE8-4BF5-8C6F-144107BE82BF}" type="presParOf" srcId="{36731C50-CD3E-4B1E-B79A-2B70248B7A35}" destId="{5B37C2D9-95D2-4C5D-8238-83E5062E3F2A}" srcOrd="3" destOrd="0" presId="urn:microsoft.com/office/officeart/2018/5/layout/IconLeafLabelList"/>
    <dgm:cxn modelId="{0531CA67-0EE2-4AED-82B6-17A23767E9A2}" type="presParOf" srcId="{36731C50-CD3E-4B1E-B79A-2B70248B7A35}" destId="{0A96F672-57B7-49C6-B4BC-25713E15F733}" srcOrd="4" destOrd="0" presId="urn:microsoft.com/office/officeart/2018/5/layout/IconLeafLabelList"/>
    <dgm:cxn modelId="{FB798F3E-C4C7-4055-B16C-547D40F242F5}" type="presParOf" srcId="{0A96F672-57B7-49C6-B4BC-25713E15F733}" destId="{6BB7EBF3-6A10-458B-80A5-75AA0B87B65F}" srcOrd="0" destOrd="0" presId="urn:microsoft.com/office/officeart/2018/5/layout/IconLeafLabelList"/>
    <dgm:cxn modelId="{1F44846C-1039-4026-8663-CF08E90AEFE2}" type="presParOf" srcId="{0A96F672-57B7-49C6-B4BC-25713E15F733}" destId="{5BFF0DAD-2EB6-40BF-806D-3379667A59D7}" srcOrd="1" destOrd="0" presId="urn:microsoft.com/office/officeart/2018/5/layout/IconLeafLabelList"/>
    <dgm:cxn modelId="{199B43D2-1712-4B81-A5A7-F9B7AA2A2638}" type="presParOf" srcId="{0A96F672-57B7-49C6-B4BC-25713E15F733}" destId="{6D9B57F1-01B3-4BCF-8720-FC51BA64DA3C}" srcOrd="2" destOrd="0" presId="urn:microsoft.com/office/officeart/2018/5/layout/IconLeafLabelList"/>
    <dgm:cxn modelId="{EA80A1D2-D79D-4794-A783-BF022F4126A5}" type="presParOf" srcId="{0A96F672-57B7-49C6-B4BC-25713E15F733}" destId="{324811C2-CBE1-4D2C-AB7A-3276EB1045AD}"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FE54F0-0FF2-488B-9405-BC26DD044C5F}"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6FB91ED9-C2C7-44F6-9B2C-C60E01A02EB4}">
      <dgm:prSet/>
      <dgm:spPr/>
      <dgm:t>
        <a:bodyPr/>
        <a:lstStyle/>
        <a:p>
          <a:pPr>
            <a:lnSpc>
              <a:spcPct val="100000"/>
            </a:lnSpc>
            <a:defRPr b="1"/>
          </a:pPr>
          <a:r>
            <a:rPr lang="en-US"/>
            <a:t>Wired</a:t>
          </a:r>
        </a:p>
      </dgm:t>
    </dgm:pt>
    <dgm:pt modelId="{57EEBFB3-3BCA-4631-A7F3-6840FD72E05E}" type="parTrans" cxnId="{ECDB600A-9C90-40B8-9101-ABCF7F873602}">
      <dgm:prSet/>
      <dgm:spPr/>
      <dgm:t>
        <a:bodyPr/>
        <a:lstStyle/>
        <a:p>
          <a:endParaRPr lang="en-US"/>
        </a:p>
      </dgm:t>
    </dgm:pt>
    <dgm:pt modelId="{15BE5884-1E09-4609-8179-F55784C28F0D}" type="sibTrans" cxnId="{ECDB600A-9C90-40B8-9101-ABCF7F873602}">
      <dgm:prSet/>
      <dgm:spPr/>
      <dgm:t>
        <a:bodyPr/>
        <a:lstStyle/>
        <a:p>
          <a:endParaRPr lang="en-US"/>
        </a:p>
      </dgm:t>
    </dgm:pt>
    <dgm:pt modelId="{757293D3-52A1-4FB0-BE49-4CA996B00ECF}">
      <dgm:prSet/>
      <dgm:spPr/>
      <dgm:t>
        <a:bodyPr/>
        <a:lstStyle/>
        <a:p>
          <a:pPr>
            <a:lnSpc>
              <a:spcPct val="100000"/>
            </a:lnSpc>
            <a:defRPr b="1"/>
          </a:pPr>
          <a:r>
            <a:rPr lang="en-US"/>
            <a:t>Wireless</a:t>
          </a:r>
        </a:p>
      </dgm:t>
    </dgm:pt>
    <dgm:pt modelId="{9D1B607D-7075-4E80-9FD6-223E867F01EA}" type="parTrans" cxnId="{7FEDD69A-B4F5-4A13-8B61-1C61E323DC40}">
      <dgm:prSet/>
      <dgm:spPr/>
      <dgm:t>
        <a:bodyPr/>
        <a:lstStyle/>
        <a:p>
          <a:endParaRPr lang="en-US"/>
        </a:p>
      </dgm:t>
    </dgm:pt>
    <dgm:pt modelId="{3ED926CA-3F32-4AED-A609-F6434BCDD313}" type="sibTrans" cxnId="{7FEDD69A-B4F5-4A13-8B61-1C61E323DC40}">
      <dgm:prSet/>
      <dgm:spPr/>
      <dgm:t>
        <a:bodyPr/>
        <a:lstStyle/>
        <a:p>
          <a:endParaRPr lang="en-US"/>
        </a:p>
      </dgm:t>
    </dgm:pt>
    <dgm:pt modelId="{8E41CBBE-64F9-4222-84F2-AEEA1B7F2423}">
      <dgm:prSet/>
      <dgm:spPr/>
      <dgm:t>
        <a:bodyPr/>
        <a:lstStyle/>
        <a:p>
          <a:pPr>
            <a:lnSpc>
              <a:spcPct val="100000"/>
            </a:lnSpc>
          </a:pPr>
          <a:r>
            <a:rPr lang="en-US"/>
            <a:t>LoRaWan</a:t>
          </a:r>
        </a:p>
      </dgm:t>
    </dgm:pt>
    <dgm:pt modelId="{B89AEF4E-53EE-4391-BF58-9218AF1FE6AD}" type="parTrans" cxnId="{1F4D4BFB-4D91-4565-9A16-3A8CDA709F2A}">
      <dgm:prSet/>
      <dgm:spPr/>
      <dgm:t>
        <a:bodyPr/>
        <a:lstStyle/>
        <a:p>
          <a:endParaRPr lang="en-US"/>
        </a:p>
      </dgm:t>
    </dgm:pt>
    <dgm:pt modelId="{8D192EA6-8E7B-42A5-BD72-5A561BD78BE5}" type="sibTrans" cxnId="{1F4D4BFB-4D91-4565-9A16-3A8CDA709F2A}">
      <dgm:prSet/>
      <dgm:spPr/>
      <dgm:t>
        <a:bodyPr/>
        <a:lstStyle/>
        <a:p>
          <a:endParaRPr lang="en-US"/>
        </a:p>
      </dgm:t>
    </dgm:pt>
    <dgm:pt modelId="{D94E78B7-DE7E-4574-BC87-3CE32481BE60}">
      <dgm:prSet/>
      <dgm:spPr/>
      <dgm:t>
        <a:bodyPr/>
        <a:lstStyle/>
        <a:p>
          <a:pPr>
            <a:lnSpc>
              <a:spcPct val="100000"/>
            </a:lnSpc>
          </a:pPr>
          <a:r>
            <a:rPr lang="en-US"/>
            <a:t>5G</a:t>
          </a:r>
        </a:p>
      </dgm:t>
    </dgm:pt>
    <dgm:pt modelId="{F65FDB1F-8E2F-40D0-8CD7-25D787666206}" type="parTrans" cxnId="{16A5E4CD-0B0B-4165-8CA5-9A862BD8E54E}">
      <dgm:prSet/>
      <dgm:spPr/>
      <dgm:t>
        <a:bodyPr/>
        <a:lstStyle/>
        <a:p>
          <a:endParaRPr lang="en-US"/>
        </a:p>
      </dgm:t>
    </dgm:pt>
    <dgm:pt modelId="{BB623C8B-736D-440D-853A-E7C2555D75E6}" type="sibTrans" cxnId="{16A5E4CD-0B0B-4165-8CA5-9A862BD8E54E}">
      <dgm:prSet/>
      <dgm:spPr/>
      <dgm:t>
        <a:bodyPr/>
        <a:lstStyle/>
        <a:p>
          <a:endParaRPr lang="en-US"/>
        </a:p>
      </dgm:t>
    </dgm:pt>
    <dgm:pt modelId="{FF802821-88A3-4817-B2EC-1FBE2B0677CC}">
      <dgm:prSet/>
      <dgm:spPr/>
      <dgm:t>
        <a:bodyPr/>
        <a:lstStyle/>
        <a:p>
          <a:pPr>
            <a:lnSpc>
              <a:spcPct val="100000"/>
            </a:lnSpc>
            <a:defRPr b="1"/>
          </a:pPr>
          <a:r>
            <a:rPr lang="en-US"/>
            <a:t>Protocol</a:t>
          </a:r>
        </a:p>
      </dgm:t>
    </dgm:pt>
    <dgm:pt modelId="{16AF6282-59DF-41C1-AC8C-56730CC3A0B1}" type="parTrans" cxnId="{E5726366-0C76-4BFA-94D3-179578CEA39D}">
      <dgm:prSet/>
      <dgm:spPr/>
      <dgm:t>
        <a:bodyPr/>
        <a:lstStyle/>
        <a:p>
          <a:endParaRPr lang="en-US"/>
        </a:p>
      </dgm:t>
    </dgm:pt>
    <dgm:pt modelId="{AAC39BAA-0F17-452C-B8BB-F19E8E7ADDE0}" type="sibTrans" cxnId="{E5726366-0C76-4BFA-94D3-179578CEA39D}">
      <dgm:prSet/>
      <dgm:spPr/>
      <dgm:t>
        <a:bodyPr/>
        <a:lstStyle/>
        <a:p>
          <a:endParaRPr lang="en-US"/>
        </a:p>
      </dgm:t>
    </dgm:pt>
    <dgm:pt modelId="{2D377085-E951-4876-8CC6-4130CCA4CB9F}">
      <dgm:prSet/>
      <dgm:spPr/>
      <dgm:t>
        <a:bodyPr/>
        <a:lstStyle/>
        <a:p>
          <a:pPr>
            <a:lnSpc>
              <a:spcPct val="100000"/>
            </a:lnSpc>
          </a:pPr>
          <a:r>
            <a:rPr lang="en-US"/>
            <a:t>TCP-IP v4</a:t>
          </a:r>
        </a:p>
      </dgm:t>
    </dgm:pt>
    <dgm:pt modelId="{77C8194C-1EAD-4589-9ECA-1AECE0F1E7B7}" type="parTrans" cxnId="{9E80564C-8FB9-4E76-A677-B92143EFBC51}">
      <dgm:prSet/>
      <dgm:spPr/>
      <dgm:t>
        <a:bodyPr/>
        <a:lstStyle/>
        <a:p>
          <a:endParaRPr lang="en-US"/>
        </a:p>
      </dgm:t>
    </dgm:pt>
    <dgm:pt modelId="{014FD7E2-6297-4D49-AE7C-2487B4A15F80}" type="sibTrans" cxnId="{9E80564C-8FB9-4E76-A677-B92143EFBC51}">
      <dgm:prSet/>
      <dgm:spPr/>
      <dgm:t>
        <a:bodyPr/>
        <a:lstStyle/>
        <a:p>
          <a:endParaRPr lang="en-US"/>
        </a:p>
      </dgm:t>
    </dgm:pt>
    <dgm:pt modelId="{1BF00222-01A4-4796-A16A-C013A068667F}">
      <dgm:prSet/>
      <dgm:spPr/>
      <dgm:t>
        <a:bodyPr/>
        <a:lstStyle/>
        <a:p>
          <a:pPr>
            <a:lnSpc>
              <a:spcPct val="100000"/>
            </a:lnSpc>
          </a:pPr>
          <a:r>
            <a:rPr lang="en-US" dirty="0"/>
            <a:t>TCP-IP v6</a:t>
          </a:r>
        </a:p>
      </dgm:t>
    </dgm:pt>
    <dgm:pt modelId="{BFD77114-9A30-409F-98F2-161019214967}" type="parTrans" cxnId="{8CEDF9F2-D888-4203-AEC0-327DCAD1B0BA}">
      <dgm:prSet/>
      <dgm:spPr/>
      <dgm:t>
        <a:bodyPr/>
        <a:lstStyle/>
        <a:p>
          <a:endParaRPr lang="en-US"/>
        </a:p>
      </dgm:t>
    </dgm:pt>
    <dgm:pt modelId="{FFFC5AA9-951E-4408-A4FF-830807A642D2}" type="sibTrans" cxnId="{8CEDF9F2-D888-4203-AEC0-327DCAD1B0BA}">
      <dgm:prSet/>
      <dgm:spPr/>
      <dgm:t>
        <a:bodyPr/>
        <a:lstStyle/>
        <a:p>
          <a:endParaRPr lang="en-US"/>
        </a:p>
      </dgm:t>
    </dgm:pt>
    <dgm:pt modelId="{AFF5D04F-C9C8-470B-9A22-8C3988C810B5}">
      <dgm:prSet/>
      <dgm:spPr/>
      <dgm:t>
        <a:bodyPr/>
        <a:lstStyle/>
        <a:p>
          <a:pPr>
            <a:lnSpc>
              <a:spcPct val="100000"/>
            </a:lnSpc>
          </a:pPr>
          <a:r>
            <a:rPr lang="en-US" dirty="0"/>
            <a:t>Trusted</a:t>
          </a:r>
        </a:p>
      </dgm:t>
    </dgm:pt>
    <dgm:pt modelId="{5B66B630-6594-4350-9BC7-54FCD9F67ECD}" type="parTrans" cxnId="{9CBE5910-678D-4415-84D8-FDFA80C3ADDB}">
      <dgm:prSet/>
      <dgm:spPr/>
      <dgm:t>
        <a:bodyPr/>
        <a:lstStyle/>
        <a:p>
          <a:endParaRPr lang="en-US"/>
        </a:p>
      </dgm:t>
    </dgm:pt>
    <dgm:pt modelId="{6D69144F-34F2-45BC-8195-0979978262F6}" type="sibTrans" cxnId="{9CBE5910-678D-4415-84D8-FDFA80C3ADDB}">
      <dgm:prSet/>
      <dgm:spPr/>
      <dgm:t>
        <a:bodyPr/>
        <a:lstStyle/>
        <a:p>
          <a:endParaRPr lang="en-US"/>
        </a:p>
      </dgm:t>
    </dgm:pt>
    <dgm:pt modelId="{AC219CF4-8327-4448-8E7E-0B369235FE68}">
      <dgm:prSet/>
      <dgm:spPr/>
      <dgm:t>
        <a:bodyPr/>
        <a:lstStyle/>
        <a:p>
          <a:pPr>
            <a:lnSpc>
              <a:spcPct val="100000"/>
            </a:lnSpc>
          </a:pPr>
          <a:r>
            <a:rPr lang="en-US" dirty="0"/>
            <a:t>Zero Trust</a:t>
          </a:r>
        </a:p>
      </dgm:t>
    </dgm:pt>
    <dgm:pt modelId="{76D6663F-F960-4D2B-9B03-8D6DBCBA18CB}" type="parTrans" cxnId="{46A08FCB-8FBA-4443-802B-E0D8C5777ECA}">
      <dgm:prSet/>
      <dgm:spPr/>
      <dgm:t>
        <a:bodyPr/>
        <a:lstStyle/>
        <a:p>
          <a:endParaRPr lang="en-US"/>
        </a:p>
      </dgm:t>
    </dgm:pt>
    <dgm:pt modelId="{35952EBE-E169-4442-AC79-233940103B04}" type="sibTrans" cxnId="{46A08FCB-8FBA-4443-802B-E0D8C5777ECA}">
      <dgm:prSet/>
      <dgm:spPr/>
      <dgm:t>
        <a:bodyPr/>
        <a:lstStyle/>
        <a:p>
          <a:endParaRPr lang="en-US"/>
        </a:p>
      </dgm:t>
    </dgm:pt>
    <dgm:pt modelId="{5FAEFA2B-AAE9-4224-B40B-EDB7C0170BE7}" type="pres">
      <dgm:prSet presAssocID="{CDFE54F0-0FF2-488B-9405-BC26DD044C5F}" presName="root" presStyleCnt="0">
        <dgm:presLayoutVars>
          <dgm:dir/>
          <dgm:resizeHandles val="exact"/>
        </dgm:presLayoutVars>
      </dgm:prSet>
      <dgm:spPr/>
    </dgm:pt>
    <dgm:pt modelId="{0AF2BFE4-AC71-41B8-8E67-3D9F48140718}" type="pres">
      <dgm:prSet presAssocID="{6FB91ED9-C2C7-44F6-9B2C-C60E01A02EB4}" presName="compNode" presStyleCnt="0"/>
      <dgm:spPr/>
    </dgm:pt>
    <dgm:pt modelId="{DAC733FF-DB8A-47D9-8ABE-9A2418EE45D3}" type="pres">
      <dgm:prSet presAssocID="{6FB91ED9-C2C7-44F6-9B2C-C60E01A02E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puter"/>
        </a:ext>
      </dgm:extLst>
    </dgm:pt>
    <dgm:pt modelId="{99631AB7-6CF8-476F-8791-4CDD9F250A27}" type="pres">
      <dgm:prSet presAssocID="{6FB91ED9-C2C7-44F6-9B2C-C60E01A02EB4}" presName="iconSpace" presStyleCnt="0"/>
      <dgm:spPr/>
    </dgm:pt>
    <dgm:pt modelId="{0B287EB3-7F0E-40F2-BD33-79207CE71D82}" type="pres">
      <dgm:prSet presAssocID="{6FB91ED9-C2C7-44F6-9B2C-C60E01A02EB4}" presName="parTx" presStyleLbl="revTx" presStyleIdx="0" presStyleCnt="6">
        <dgm:presLayoutVars>
          <dgm:chMax val="0"/>
          <dgm:chPref val="0"/>
        </dgm:presLayoutVars>
      </dgm:prSet>
      <dgm:spPr/>
    </dgm:pt>
    <dgm:pt modelId="{E52A9385-FB69-4D6D-B27F-88F430E9CE84}" type="pres">
      <dgm:prSet presAssocID="{6FB91ED9-C2C7-44F6-9B2C-C60E01A02EB4}" presName="txSpace" presStyleCnt="0"/>
      <dgm:spPr/>
    </dgm:pt>
    <dgm:pt modelId="{F69A05A0-F626-4F49-80D4-C0246765E1F7}" type="pres">
      <dgm:prSet presAssocID="{6FB91ED9-C2C7-44F6-9B2C-C60E01A02EB4}" presName="desTx" presStyleLbl="revTx" presStyleIdx="1" presStyleCnt="6">
        <dgm:presLayoutVars/>
      </dgm:prSet>
      <dgm:spPr/>
    </dgm:pt>
    <dgm:pt modelId="{E82DCC27-DEF9-45A3-9367-780D4932E4AB}" type="pres">
      <dgm:prSet presAssocID="{15BE5884-1E09-4609-8179-F55784C28F0D}" presName="sibTrans" presStyleCnt="0"/>
      <dgm:spPr/>
    </dgm:pt>
    <dgm:pt modelId="{F34D55F1-9993-4A52-8961-4E025E65AC58}" type="pres">
      <dgm:prSet presAssocID="{757293D3-52A1-4FB0-BE49-4CA996B00ECF}" presName="compNode" presStyleCnt="0"/>
      <dgm:spPr/>
    </dgm:pt>
    <dgm:pt modelId="{C710C6CA-8CEC-453E-957B-CE2E572CB9A3}" type="pres">
      <dgm:prSet presAssocID="{757293D3-52A1-4FB0-BE49-4CA996B00E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Fi"/>
        </a:ext>
      </dgm:extLst>
    </dgm:pt>
    <dgm:pt modelId="{4E72530C-DEE0-476A-98D3-B753C7465171}" type="pres">
      <dgm:prSet presAssocID="{757293D3-52A1-4FB0-BE49-4CA996B00ECF}" presName="iconSpace" presStyleCnt="0"/>
      <dgm:spPr/>
    </dgm:pt>
    <dgm:pt modelId="{7BE8A264-EBAB-406B-85E5-74F0890DDC66}" type="pres">
      <dgm:prSet presAssocID="{757293D3-52A1-4FB0-BE49-4CA996B00ECF}" presName="parTx" presStyleLbl="revTx" presStyleIdx="2" presStyleCnt="6">
        <dgm:presLayoutVars>
          <dgm:chMax val="0"/>
          <dgm:chPref val="0"/>
        </dgm:presLayoutVars>
      </dgm:prSet>
      <dgm:spPr/>
    </dgm:pt>
    <dgm:pt modelId="{755D4D36-DCF7-42BA-A0D3-CFD2F7C2E0BF}" type="pres">
      <dgm:prSet presAssocID="{757293D3-52A1-4FB0-BE49-4CA996B00ECF}" presName="txSpace" presStyleCnt="0"/>
      <dgm:spPr/>
    </dgm:pt>
    <dgm:pt modelId="{CCE42528-B0B2-43C4-8E26-574C81B318F3}" type="pres">
      <dgm:prSet presAssocID="{757293D3-52A1-4FB0-BE49-4CA996B00ECF}" presName="desTx" presStyleLbl="revTx" presStyleIdx="3" presStyleCnt="6">
        <dgm:presLayoutVars/>
      </dgm:prSet>
      <dgm:spPr/>
    </dgm:pt>
    <dgm:pt modelId="{63F81DD7-06EC-4F3A-9216-16D12286CB97}" type="pres">
      <dgm:prSet presAssocID="{3ED926CA-3F32-4AED-A609-F6434BCDD313}" presName="sibTrans" presStyleCnt="0"/>
      <dgm:spPr/>
    </dgm:pt>
    <dgm:pt modelId="{F3CCD179-59C0-4D12-A98B-C314E20930DD}" type="pres">
      <dgm:prSet presAssocID="{FF802821-88A3-4817-B2EC-1FBE2B0677CC}" presName="compNode" presStyleCnt="0"/>
      <dgm:spPr/>
    </dgm:pt>
    <dgm:pt modelId="{03178AFC-669D-41F9-92AA-5F8DEF352EF6}" type="pres">
      <dgm:prSet presAssocID="{FF802821-88A3-4817-B2EC-1FBE2B0677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D4485FF6-28E7-412C-A60C-C677A8F3F8AE}" type="pres">
      <dgm:prSet presAssocID="{FF802821-88A3-4817-B2EC-1FBE2B0677CC}" presName="iconSpace" presStyleCnt="0"/>
      <dgm:spPr/>
    </dgm:pt>
    <dgm:pt modelId="{CAEBA8B7-ABB5-4AB1-AEA4-0E06001533A4}" type="pres">
      <dgm:prSet presAssocID="{FF802821-88A3-4817-B2EC-1FBE2B0677CC}" presName="parTx" presStyleLbl="revTx" presStyleIdx="4" presStyleCnt="6">
        <dgm:presLayoutVars>
          <dgm:chMax val="0"/>
          <dgm:chPref val="0"/>
        </dgm:presLayoutVars>
      </dgm:prSet>
      <dgm:spPr/>
    </dgm:pt>
    <dgm:pt modelId="{400CB22A-3B39-441B-B098-A6A7D2040827}" type="pres">
      <dgm:prSet presAssocID="{FF802821-88A3-4817-B2EC-1FBE2B0677CC}" presName="txSpace" presStyleCnt="0"/>
      <dgm:spPr/>
    </dgm:pt>
    <dgm:pt modelId="{F32FDD86-F63B-4D8F-905F-A40101465029}" type="pres">
      <dgm:prSet presAssocID="{FF802821-88A3-4817-B2EC-1FBE2B0677CC}" presName="desTx" presStyleLbl="revTx" presStyleIdx="5" presStyleCnt="6">
        <dgm:presLayoutVars/>
      </dgm:prSet>
      <dgm:spPr/>
    </dgm:pt>
  </dgm:ptLst>
  <dgm:cxnLst>
    <dgm:cxn modelId="{ECDB600A-9C90-40B8-9101-ABCF7F873602}" srcId="{CDFE54F0-0FF2-488B-9405-BC26DD044C5F}" destId="{6FB91ED9-C2C7-44F6-9B2C-C60E01A02EB4}" srcOrd="0" destOrd="0" parTransId="{57EEBFB3-3BCA-4631-A7F3-6840FD72E05E}" sibTransId="{15BE5884-1E09-4609-8179-F55784C28F0D}"/>
    <dgm:cxn modelId="{0D040A0F-783C-4F89-9C70-425B842A16AF}" type="presOf" srcId="{8E41CBBE-64F9-4222-84F2-AEEA1B7F2423}" destId="{CCE42528-B0B2-43C4-8E26-574C81B318F3}" srcOrd="0" destOrd="0" presId="urn:microsoft.com/office/officeart/2018/5/layout/CenteredIconLabelDescriptionList"/>
    <dgm:cxn modelId="{9CBE5910-678D-4415-84D8-FDFA80C3ADDB}" srcId="{FF802821-88A3-4817-B2EC-1FBE2B0677CC}" destId="{AFF5D04F-C9C8-470B-9A22-8C3988C810B5}" srcOrd="2" destOrd="0" parTransId="{5B66B630-6594-4350-9BC7-54FCD9F67ECD}" sibTransId="{6D69144F-34F2-45BC-8195-0979978262F6}"/>
    <dgm:cxn modelId="{311C9934-B067-4F0F-ADCE-C1A56A5D7F36}" type="presOf" srcId="{FF802821-88A3-4817-B2EC-1FBE2B0677CC}" destId="{CAEBA8B7-ABB5-4AB1-AEA4-0E06001533A4}" srcOrd="0" destOrd="0" presId="urn:microsoft.com/office/officeart/2018/5/layout/CenteredIconLabelDescriptionList"/>
    <dgm:cxn modelId="{E5726366-0C76-4BFA-94D3-179578CEA39D}" srcId="{CDFE54F0-0FF2-488B-9405-BC26DD044C5F}" destId="{FF802821-88A3-4817-B2EC-1FBE2B0677CC}" srcOrd="2" destOrd="0" parTransId="{16AF6282-59DF-41C1-AC8C-56730CC3A0B1}" sibTransId="{AAC39BAA-0F17-452C-B8BB-F19E8E7ADDE0}"/>
    <dgm:cxn modelId="{9E80564C-8FB9-4E76-A677-B92143EFBC51}" srcId="{FF802821-88A3-4817-B2EC-1FBE2B0677CC}" destId="{2D377085-E951-4876-8CC6-4130CCA4CB9F}" srcOrd="0" destOrd="0" parTransId="{77C8194C-1EAD-4589-9ECA-1AECE0F1E7B7}" sibTransId="{014FD7E2-6297-4D49-AE7C-2487B4A15F80}"/>
    <dgm:cxn modelId="{FEF3904E-34FC-4F4F-905D-590968C693F2}" type="presOf" srcId="{D94E78B7-DE7E-4574-BC87-3CE32481BE60}" destId="{CCE42528-B0B2-43C4-8E26-574C81B318F3}" srcOrd="0" destOrd="1" presId="urn:microsoft.com/office/officeart/2018/5/layout/CenteredIconLabelDescriptionList"/>
    <dgm:cxn modelId="{968AF175-019E-4494-896F-91EB5E9B57E9}" type="presOf" srcId="{CDFE54F0-0FF2-488B-9405-BC26DD044C5F}" destId="{5FAEFA2B-AAE9-4224-B40B-EDB7C0170BE7}" srcOrd="0" destOrd="0" presId="urn:microsoft.com/office/officeart/2018/5/layout/CenteredIconLabelDescriptionList"/>
    <dgm:cxn modelId="{7FE30F80-D8A2-4DA7-B730-A4C851211AF4}" type="presOf" srcId="{AFF5D04F-C9C8-470B-9A22-8C3988C810B5}" destId="{F32FDD86-F63B-4D8F-905F-A40101465029}" srcOrd="0" destOrd="2" presId="urn:microsoft.com/office/officeart/2018/5/layout/CenteredIconLabelDescriptionList"/>
    <dgm:cxn modelId="{DF7C9D90-1E47-462B-A5D4-82F893E6FB77}" type="presOf" srcId="{757293D3-52A1-4FB0-BE49-4CA996B00ECF}" destId="{7BE8A264-EBAB-406B-85E5-74F0890DDC66}" srcOrd="0" destOrd="0" presId="urn:microsoft.com/office/officeart/2018/5/layout/CenteredIconLabelDescriptionList"/>
    <dgm:cxn modelId="{7FEDD69A-B4F5-4A13-8B61-1C61E323DC40}" srcId="{CDFE54F0-0FF2-488B-9405-BC26DD044C5F}" destId="{757293D3-52A1-4FB0-BE49-4CA996B00ECF}" srcOrd="1" destOrd="0" parTransId="{9D1B607D-7075-4E80-9FD6-223E867F01EA}" sibTransId="{3ED926CA-3F32-4AED-A609-F6434BCDD313}"/>
    <dgm:cxn modelId="{4202D0A9-06D2-44F3-B7C7-09A1D4BB70C3}" type="presOf" srcId="{1BF00222-01A4-4796-A16A-C013A068667F}" destId="{F32FDD86-F63B-4D8F-905F-A40101465029}" srcOrd="0" destOrd="1" presId="urn:microsoft.com/office/officeart/2018/5/layout/CenteredIconLabelDescriptionList"/>
    <dgm:cxn modelId="{41FA42B1-98BF-47CB-A843-343281ACABAC}" type="presOf" srcId="{2D377085-E951-4876-8CC6-4130CCA4CB9F}" destId="{F32FDD86-F63B-4D8F-905F-A40101465029}" srcOrd="0" destOrd="0" presId="urn:microsoft.com/office/officeart/2018/5/layout/CenteredIconLabelDescriptionList"/>
    <dgm:cxn modelId="{46A08FCB-8FBA-4443-802B-E0D8C5777ECA}" srcId="{FF802821-88A3-4817-B2EC-1FBE2B0677CC}" destId="{AC219CF4-8327-4448-8E7E-0B369235FE68}" srcOrd="3" destOrd="0" parTransId="{76D6663F-F960-4D2B-9B03-8D6DBCBA18CB}" sibTransId="{35952EBE-E169-4442-AC79-233940103B04}"/>
    <dgm:cxn modelId="{16A5E4CD-0B0B-4165-8CA5-9A862BD8E54E}" srcId="{757293D3-52A1-4FB0-BE49-4CA996B00ECF}" destId="{D94E78B7-DE7E-4574-BC87-3CE32481BE60}" srcOrd="1" destOrd="0" parTransId="{F65FDB1F-8E2F-40D0-8CD7-25D787666206}" sibTransId="{BB623C8B-736D-440D-853A-E7C2555D75E6}"/>
    <dgm:cxn modelId="{0456F4D2-8713-4A48-A482-1B0ECD871BF4}" type="presOf" srcId="{AC219CF4-8327-4448-8E7E-0B369235FE68}" destId="{F32FDD86-F63B-4D8F-905F-A40101465029}" srcOrd="0" destOrd="3" presId="urn:microsoft.com/office/officeart/2018/5/layout/CenteredIconLabelDescriptionList"/>
    <dgm:cxn modelId="{A26895EB-59F0-4D79-A98B-A9639837EE41}" type="presOf" srcId="{6FB91ED9-C2C7-44F6-9B2C-C60E01A02EB4}" destId="{0B287EB3-7F0E-40F2-BD33-79207CE71D82}" srcOrd="0" destOrd="0" presId="urn:microsoft.com/office/officeart/2018/5/layout/CenteredIconLabelDescriptionList"/>
    <dgm:cxn modelId="{8CEDF9F2-D888-4203-AEC0-327DCAD1B0BA}" srcId="{FF802821-88A3-4817-B2EC-1FBE2B0677CC}" destId="{1BF00222-01A4-4796-A16A-C013A068667F}" srcOrd="1" destOrd="0" parTransId="{BFD77114-9A30-409F-98F2-161019214967}" sibTransId="{FFFC5AA9-951E-4408-A4FF-830807A642D2}"/>
    <dgm:cxn modelId="{1F4D4BFB-4D91-4565-9A16-3A8CDA709F2A}" srcId="{757293D3-52A1-4FB0-BE49-4CA996B00ECF}" destId="{8E41CBBE-64F9-4222-84F2-AEEA1B7F2423}" srcOrd="0" destOrd="0" parTransId="{B89AEF4E-53EE-4391-BF58-9218AF1FE6AD}" sibTransId="{8D192EA6-8E7B-42A5-BD72-5A561BD78BE5}"/>
    <dgm:cxn modelId="{C9C64848-1508-412E-85A2-0755A0A1FD7E}" type="presParOf" srcId="{5FAEFA2B-AAE9-4224-B40B-EDB7C0170BE7}" destId="{0AF2BFE4-AC71-41B8-8E67-3D9F48140718}" srcOrd="0" destOrd="0" presId="urn:microsoft.com/office/officeart/2018/5/layout/CenteredIconLabelDescriptionList"/>
    <dgm:cxn modelId="{A1461B68-C7E0-4D9C-B323-F66A2B8BC2F6}" type="presParOf" srcId="{0AF2BFE4-AC71-41B8-8E67-3D9F48140718}" destId="{DAC733FF-DB8A-47D9-8ABE-9A2418EE45D3}" srcOrd="0" destOrd="0" presId="urn:microsoft.com/office/officeart/2018/5/layout/CenteredIconLabelDescriptionList"/>
    <dgm:cxn modelId="{905AAD6B-E27A-4358-B616-775BA9915CC1}" type="presParOf" srcId="{0AF2BFE4-AC71-41B8-8E67-3D9F48140718}" destId="{99631AB7-6CF8-476F-8791-4CDD9F250A27}" srcOrd="1" destOrd="0" presId="urn:microsoft.com/office/officeart/2018/5/layout/CenteredIconLabelDescriptionList"/>
    <dgm:cxn modelId="{9B969171-5CED-42A6-A5C3-1BA24D5725ED}" type="presParOf" srcId="{0AF2BFE4-AC71-41B8-8E67-3D9F48140718}" destId="{0B287EB3-7F0E-40F2-BD33-79207CE71D82}" srcOrd="2" destOrd="0" presId="urn:microsoft.com/office/officeart/2018/5/layout/CenteredIconLabelDescriptionList"/>
    <dgm:cxn modelId="{E4A8B019-1FE1-458F-BA3C-A20DFB438A31}" type="presParOf" srcId="{0AF2BFE4-AC71-41B8-8E67-3D9F48140718}" destId="{E52A9385-FB69-4D6D-B27F-88F430E9CE84}" srcOrd="3" destOrd="0" presId="urn:microsoft.com/office/officeart/2018/5/layout/CenteredIconLabelDescriptionList"/>
    <dgm:cxn modelId="{E28AB54C-41C0-48DC-9FE5-808E7F3D8CBA}" type="presParOf" srcId="{0AF2BFE4-AC71-41B8-8E67-3D9F48140718}" destId="{F69A05A0-F626-4F49-80D4-C0246765E1F7}" srcOrd="4" destOrd="0" presId="urn:microsoft.com/office/officeart/2018/5/layout/CenteredIconLabelDescriptionList"/>
    <dgm:cxn modelId="{01C5C25A-6558-442A-8855-FA4E2EF611FB}" type="presParOf" srcId="{5FAEFA2B-AAE9-4224-B40B-EDB7C0170BE7}" destId="{E82DCC27-DEF9-45A3-9367-780D4932E4AB}" srcOrd="1" destOrd="0" presId="urn:microsoft.com/office/officeart/2018/5/layout/CenteredIconLabelDescriptionList"/>
    <dgm:cxn modelId="{8364D374-86ED-4359-AF42-D8B8F2479FF1}" type="presParOf" srcId="{5FAEFA2B-AAE9-4224-B40B-EDB7C0170BE7}" destId="{F34D55F1-9993-4A52-8961-4E025E65AC58}" srcOrd="2" destOrd="0" presId="urn:microsoft.com/office/officeart/2018/5/layout/CenteredIconLabelDescriptionList"/>
    <dgm:cxn modelId="{2D1DEA64-6359-43C6-8917-9626E6BEA957}" type="presParOf" srcId="{F34D55F1-9993-4A52-8961-4E025E65AC58}" destId="{C710C6CA-8CEC-453E-957B-CE2E572CB9A3}" srcOrd="0" destOrd="0" presId="urn:microsoft.com/office/officeart/2018/5/layout/CenteredIconLabelDescriptionList"/>
    <dgm:cxn modelId="{7CF4F759-E52E-42F8-9C1A-4E2FFDA44E94}" type="presParOf" srcId="{F34D55F1-9993-4A52-8961-4E025E65AC58}" destId="{4E72530C-DEE0-476A-98D3-B753C7465171}" srcOrd="1" destOrd="0" presId="urn:microsoft.com/office/officeart/2018/5/layout/CenteredIconLabelDescriptionList"/>
    <dgm:cxn modelId="{2EC55589-B337-4E58-94A3-5A27EF624EC6}" type="presParOf" srcId="{F34D55F1-9993-4A52-8961-4E025E65AC58}" destId="{7BE8A264-EBAB-406B-85E5-74F0890DDC66}" srcOrd="2" destOrd="0" presId="urn:microsoft.com/office/officeart/2018/5/layout/CenteredIconLabelDescriptionList"/>
    <dgm:cxn modelId="{4DB3F52A-F722-4C98-B0BA-32826544EAF2}" type="presParOf" srcId="{F34D55F1-9993-4A52-8961-4E025E65AC58}" destId="{755D4D36-DCF7-42BA-A0D3-CFD2F7C2E0BF}" srcOrd="3" destOrd="0" presId="urn:microsoft.com/office/officeart/2018/5/layout/CenteredIconLabelDescriptionList"/>
    <dgm:cxn modelId="{295B903A-ACA4-47B9-BE87-A0ED08DF1D1F}" type="presParOf" srcId="{F34D55F1-9993-4A52-8961-4E025E65AC58}" destId="{CCE42528-B0B2-43C4-8E26-574C81B318F3}" srcOrd="4" destOrd="0" presId="urn:microsoft.com/office/officeart/2018/5/layout/CenteredIconLabelDescriptionList"/>
    <dgm:cxn modelId="{8985BCA7-0523-44BE-B108-E6A728D7F1E4}" type="presParOf" srcId="{5FAEFA2B-AAE9-4224-B40B-EDB7C0170BE7}" destId="{63F81DD7-06EC-4F3A-9216-16D12286CB97}" srcOrd="3" destOrd="0" presId="urn:microsoft.com/office/officeart/2018/5/layout/CenteredIconLabelDescriptionList"/>
    <dgm:cxn modelId="{7676276F-4A66-4144-BD27-B4D1C534CB7F}" type="presParOf" srcId="{5FAEFA2B-AAE9-4224-B40B-EDB7C0170BE7}" destId="{F3CCD179-59C0-4D12-A98B-C314E20930DD}" srcOrd="4" destOrd="0" presId="urn:microsoft.com/office/officeart/2018/5/layout/CenteredIconLabelDescriptionList"/>
    <dgm:cxn modelId="{06C7F1B5-7913-4EE4-B697-DE79DA0A345A}" type="presParOf" srcId="{F3CCD179-59C0-4D12-A98B-C314E20930DD}" destId="{03178AFC-669D-41F9-92AA-5F8DEF352EF6}" srcOrd="0" destOrd="0" presId="urn:microsoft.com/office/officeart/2018/5/layout/CenteredIconLabelDescriptionList"/>
    <dgm:cxn modelId="{A0BF1512-07FD-4507-B7F9-D0AA20B5CD01}" type="presParOf" srcId="{F3CCD179-59C0-4D12-A98B-C314E20930DD}" destId="{D4485FF6-28E7-412C-A60C-C677A8F3F8AE}" srcOrd="1" destOrd="0" presId="urn:microsoft.com/office/officeart/2018/5/layout/CenteredIconLabelDescriptionList"/>
    <dgm:cxn modelId="{2D5211C4-131F-4310-BEC8-0B7791AEE4CD}" type="presParOf" srcId="{F3CCD179-59C0-4D12-A98B-C314E20930DD}" destId="{CAEBA8B7-ABB5-4AB1-AEA4-0E06001533A4}" srcOrd="2" destOrd="0" presId="urn:microsoft.com/office/officeart/2018/5/layout/CenteredIconLabelDescriptionList"/>
    <dgm:cxn modelId="{22446BEA-89C2-46CE-976F-6E2725D15345}" type="presParOf" srcId="{F3CCD179-59C0-4D12-A98B-C314E20930DD}" destId="{400CB22A-3B39-441B-B098-A6A7D2040827}" srcOrd="3" destOrd="0" presId="urn:microsoft.com/office/officeart/2018/5/layout/CenteredIconLabelDescriptionList"/>
    <dgm:cxn modelId="{418E749D-0644-4B97-ACE3-E4CF24807712}" type="presParOf" srcId="{F3CCD179-59C0-4D12-A98B-C314E20930DD}" destId="{F32FDD86-F63B-4D8F-905F-A4010146502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1DD80-36A0-4750-9212-877469368D24}">
      <dsp:nvSpPr>
        <dsp:cNvPr id="0" name=""/>
        <dsp:cNvSpPr/>
      </dsp:nvSpPr>
      <dsp:spPr>
        <a:xfrm>
          <a:off x="682896" y="621183"/>
          <a:ext cx="1093500" cy="1093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9397CB-97CA-43B9-9060-8D9E494E6981}">
      <dsp:nvSpPr>
        <dsp:cNvPr id="0" name=""/>
        <dsp:cNvSpPr/>
      </dsp:nvSpPr>
      <dsp:spPr>
        <a:xfrm>
          <a:off x="14646" y="2034736"/>
          <a:ext cx="243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Connections and manipulation of experiences in the physical world</a:t>
          </a:r>
        </a:p>
      </dsp:txBody>
      <dsp:txXfrm>
        <a:off x="14646" y="2034736"/>
        <a:ext cx="2430000" cy="720000"/>
      </dsp:txXfrm>
    </dsp:sp>
    <dsp:sp modelId="{1ABBBB19-C43C-4638-AFC6-4888D599E230}">
      <dsp:nvSpPr>
        <dsp:cNvPr id="0" name=""/>
        <dsp:cNvSpPr/>
      </dsp:nvSpPr>
      <dsp:spPr>
        <a:xfrm>
          <a:off x="3538146" y="621183"/>
          <a:ext cx="1093500" cy="1093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F5B5C1-8DD8-433A-9616-2266E31643C3}">
      <dsp:nvSpPr>
        <dsp:cNvPr id="0" name=""/>
        <dsp:cNvSpPr/>
      </dsp:nvSpPr>
      <dsp:spPr>
        <a:xfrm>
          <a:off x="2869896" y="2034736"/>
          <a:ext cx="243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Experiences and Assets in the Metaverse or digital world</a:t>
          </a:r>
        </a:p>
      </dsp:txBody>
      <dsp:txXfrm>
        <a:off x="2869896" y="2034736"/>
        <a:ext cx="243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F371-5472-42F6-962A-FFC0AEBDB90C}">
      <dsp:nvSpPr>
        <dsp:cNvPr id="0" name=""/>
        <dsp:cNvSpPr/>
      </dsp:nvSpPr>
      <dsp:spPr>
        <a:xfrm>
          <a:off x="663951" y="208"/>
          <a:ext cx="850306" cy="85030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DA34E-19ED-439E-A4A0-09EBD25B4C9A}">
      <dsp:nvSpPr>
        <dsp:cNvPr id="0" name=""/>
        <dsp:cNvSpPr/>
      </dsp:nvSpPr>
      <dsp:spPr>
        <a:xfrm>
          <a:off x="845164" y="181421"/>
          <a:ext cx="487880" cy="4878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2D3050-E9E2-483E-A800-BA9F588E341E}">
      <dsp:nvSpPr>
        <dsp:cNvPr id="0" name=""/>
        <dsp:cNvSpPr/>
      </dsp:nvSpPr>
      <dsp:spPr>
        <a:xfrm>
          <a:off x="392132" y="1115365"/>
          <a:ext cx="1393945" cy="55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Sensors</a:t>
          </a:r>
        </a:p>
      </dsp:txBody>
      <dsp:txXfrm>
        <a:off x="392132" y="1115365"/>
        <a:ext cx="1393945" cy="557578"/>
      </dsp:txXfrm>
    </dsp:sp>
    <dsp:sp modelId="{9B1E1632-D093-4FAF-A9CA-63D357ECA630}">
      <dsp:nvSpPr>
        <dsp:cNvPr id="0" name=""/>
        <dsp:cNvSpPr/>
      </dsp:nvSpPr>
      <dsp:spPr>
        <a:xfrm>
          <a:off x="2301837" y="208"/>
          <a:ext cx="850306" cy="85030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8B301-EA8E-45FA-8187-E514B234F9C6}">
      <dsp:nvSpPr>
        <dsp:cNvPr id="0" name=""/>
        <dsp:cNvSpPr/>
      </dsp:nvSpPr>
      <dsp:spPr>
        <a:xfrm>
          <a:off x="2483050" y="181421"/>
          <a:ext cx="487880" cy="4878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3E5B8D-330E-4E8F-954A-ABBB52B04CC0}">
      <dsp:nvSpPr>
        <dsp:cNvPr id="0" name=""/>
        <dsp:cNvSpPr/>
      </dsp:nvSpPr>
      <dsp:spPr>
        <a:xfrm>
          <a:off x="2030018" y="1115365"/>
          <a:ext cx="1393945" cy="55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Actuators</a:t>
          </a:r>
        </a:p>
      </dsp:txBody>
      <dsp:txXfrm>
        <a:off x="2030018" y="1115365"/>
        <a:ext cx="1393945" cy="557578"/>
      </dsp:txXfrm>
    </dsp:sp>
    <dsp:sp modelId="{6BB7EBF3-6A10-458B-80A5-75AA0B87B65F}">
      <dsp:nvSpPr>
        <dsp:cNvPr id="0" name=""/>
        <dsp:cNvSpPr/>
      </dsp:nvSpPr>
      <dsp:spPr>
        <a:xfrm>
          <a:off x="1482894" y="2021429"/>
          <a:ext cx="850306" cy="85030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F0DAD-2EB6-40BF-806D-3379667A59D7}">
      <dsp:nvSpPr>
        <dsp:cNvPr id="0" name=""/>
        <dsp:cNvSpPr/>
      </dsp:nvSpPr>
      <dsp:spPr>
        <a:xfrm>
          <a:off x="1664107" y="2202642"/>
          <a:ext cx="487880" cy="4878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4811C2-CBE1-4D2C-AB7A-3276EB1045AD}">
      <dsp:nvSpPr>
        <dsp:cNvPr id="0" name=""/>
        <dsp:cNvSpPr/>
      </dsp:nvSpPr>
      <dsp:spPr>
        <a:xfrm>
          <a:off x="844293" y="3136585"/>
          <a:ext cx="2127509" cy="55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dirty="0"/>
            <a:t>31 Billion </a:t>
          </a:r>
          <a:r>
            <a:rPr lang="en-US" sz="1700" kern="1200" dirty="0"/>
            <a:t>Devices 1/1/2022</a:t>
          </a:r>
        </a:p>
      </dsp:txBody>
      <dsp:txXfrm>
        <a:off x="844293" y="3136585"/>
        <a:ext cx="2127509" cy="557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733FF-DB8A-47D9-8ABE-9A2418EE45D3}">
      <dsp:nvSpPr>
        <dsp:cNvPr id="0" name=""/>
        <dsp:cNvSpPr/>
      </dsp:nvSpPr>
      <dsp:spPr>
        <a:xfrm>
          <a:off x="1020487" y="625959"/>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87EB3-7F0E-40F2-BD33-79207CE71D82}">
      <dsp:nvSpPr>
        <dsp:cNvPr id="0" name=""/>
        <dsp:cNvSpPr/>
      </dsp:nvSpPr>
      <dsp:spPr>
        <a:xfrm>
          <a:off x="393" y="1857796"/>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a:t>Wired</a:t>
          </a:r>
        </a:p>
      </dsp:txBody>
      <dsp:txXfrm>
        <a:off x="393" y="1857796"/>
        <a:ext cx="3138750" cy="470812"/>
      </dsp:txXfrm>
    </dsp:sp>
    <dsp:sp modelId="{F69A05A0-F626-4F49-80D4-C0246765E1F7}">
      <dsp:nvSpPr>
        <dsp:cNvPr id="0" name=""/>
        <dsp:cNvSpPr/>
      </dsp:nvSpPr>
      <dsp:spPr>
        <a:xfrm>
          <a:off x="393" y="2390597"/>
          <a:ext cx="3138750" cy="1334780"/>
        </a:xfrm>
        <a:prstGeom prst="rect">
          <a:avLst/>
        </a:prstGeom>
        <a:noFill/>
        <a:ln>
          <a:noFill/>
        </a:ln>
        <a:effectLst/>
      </dsp:spPr>
      <dsp:style>
        <a:lnRef idx="0">
          <a:scrgbClr r="0" g="0" b="0"/>
        </a:lnRef>
        <a:fillRef idx="0">
          <a:scrgbClr r="0" g="0" b="0"/>
        </a:fillRef>
        <a:effectRef idx="0">
          <a:scrgbClr r="0" g="0" b="0"/>
        </a:effectRef>
        <a:fontRef idx="minor"/>
      </dsp:style>
    </dsp:sp>
    <dsp:sp modelId="{C710C6CA-8CEC-453E-957B-CE2E572CB9A3}">
      <dsp:nvSpPr>
        <dsp:cNvPr id="0" name=""/>
        <dsp:cNvSpPr/>
      </dsp:nvSpPr>
      <dsp:spPr>
        <a:xfrm>
          <a:off x="4708518" y="625959"/>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8A264-EBAB-406B-85E5-74F0890DDC66}">
      <dsp:nvSpPr>
        <dsp:cNvPr id="0" name=""/>
        <dsp:cNvSpPr/>
      </dsp:nvSpPr>
      <dsp:spPr>
        <a:xfrm>
          <a:off x="3688425" y="1857796"/>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a:t>Wireless</a:t>
          </a:r>
        </a:p>
      </dsp:txBody>
      <dsp:txXfrm>
        <a:off x="3688425" y="1857796"/>
        <a:ext cx="3138750" cy="470812"/>
      </dsp:txXfrm>
    </dsp:sp>
    <dsp:sp modelId="{CCE42528-B0B2-43C4-8E26-574C81B318F3}">
      <dsp:nvSpPr>
        <dsp:cNvPr id="0" name=""/>
        <dsp:cNvSpPr/>
      </dsp:nvSpPr>
      <dsp:spPr>
        <a:xfrm>
          <a:off x="3688425" y="2390597"/>
          <a:ext cx="3138750" cy="133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LoRaWan</a:t>
          </a:r>
        </a:p>
        <a:p>
          <a:pPr marL="0" lvl="0" indent="0" algn="ctr" defTabSz="755650">
            <a:lnSpc>
              <a:spcPct val="100000"/>
            </a:lnSpc>
            <a:spcBef>
              <a:spcPct val="0"/>
            </a:spcBef>
            <a:spcAft>
              <a:spcPct val="35000"/>
            </a:spcAft>
            <a:buNone/>
          </a:pPr>
          <a:r>
            <a:rPr lang="en-US" sz="1700" kern="1200"/>
            <a:t>5G</a:t>
          </a:r>
        </a:p>
      </dsp:txBody>
      <dsp:txXfrm>
        <a:off x="3688425" y="2390597"/>
        <a:ext cx="3138750" cy="1334780"/>
      </dsp:txXfrm>
    </dsp:sp>
    <dsp:sp modelId="{03178AFC-669D-41F9-92AA-5F8DEF352EF6}">
      <dsp:nvSpPr>
        <dsp:cNvPr id="0" name=""/>
        <dsp:cNvSpPr/>
      </dsp:nvSpPr>
      <dsp:spPr>
        <a:xfrm>
          <a:off x="8396550" y="625959"/>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BA8B7-ABB5-4AB1-AEA4-0E06001533A4}">
      <dsp:nvSpPr>
        <dsp:cNvPr id="0" name=""/>
        <dsp:cNvSpPr/>
      </dsp:nvSpPr>
      <dsp:spPr>
        <a:xfrm>
          <a:off x="7376456" y="1857796"/>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a:t>Protocol</a:t>
          </a:r>
        </a:p>
      </dsp:txBody>
      <dsp:txXfrm>
        <a:off x="7376456" y="1857796"/>
        <a:ext cx="3138750" cy="470812"/>
      </dsp:txXfrm>
    </dsp:sp>
    <dsp:sp modelId="{F32FDD86-F63B-4D8F-905F-A40101465029}">
      <dsp:nvSpPr>
        <dsp:cNvPr id="0" name=""/>
        <dsp:cNvSpPr/>
      </dsp:nvSpPr>
      <dsp:spPr>
        <a:xfrm>
          <a:off x="7376456" y="2390597"/>
          <a:ext cx="3138750" cy="133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TCP-IP v4</a:t>
          </a:r>
        </a:p>
        <a:p>
          <a:pPr marL="0" lvl="0" indent="0" algn="ctr" defTabSz="755650">
            <a:lnSpc>
              <a:spcPct val="100000"/>
            </a:lnSpc>
            <a:spcBef>
              <a:spcPct val="0"/>
            </a:spcBef>
            <a:spcAft>
              <a:spcPct val="35000"/>
            </a:spcAft>
            <a:buNone/>
          </a:pPr>
          <a:r>
            <a:rPr lang="en-US" sz="1700" kern="1200" dirty="0"/>
            <a:t>TCP-IP v6</a:t>
          </a:r>
        </a:p>
        <a:p>
          <a:pPr marL="0" lvl="0" indent="0" algn="ctr" defTabSz="755650">
            <a:lnSpc>
              <a:spcPct val="100000"/>
            </a:lnSpc>
            <a:spcBef>
              <a:spcPct val="0"/>
            </a:spcBef>
            <a:spcAft>
              <a:spcPct val="35000"/>
            </a:spcAft>
            <a:buNone/>
          </a:pPr>
          <a:r>
            <a:rPr lang="en-US" sz="1700" kern="1200" dirty="0"/>
            <a:t>Trusted</a:t>
          </a:r>
        </a:p>
        <a:p>
          <a:pPr marL="0" lvl="0" indent="0" algn="ctr" defTabSz="755650">
            <a:lnSpc>
              <a:spcPct val="100000"/>
            </a:lnSpc>
            <a:spcBef>
              <a:spcPct val="0"/>
            </a:spcBef>
            <a:spcAft>
              <a:spcPct val="35000"/>
            </a:spcAft>
            <a:buNone/>
          </a:pPr>
          <a:r>
            <a:rPr lang="en-US" sz="1700" kern="1200" dirty="0"/>
            <a:t>Zero Trust</a:t>
          </a:r>
        </a:p>
      </dsp:txBody>
      <dsp:txXfrm>
        <a:off x="7376456" y="2390597"/>
        <a:ext cx="3138750" cy="133478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BDCEB-422B-4612-9097-F676D01707C1}" type="datetimeFigureOut">
              <a:rPr lang="en-US" smtClean="0"/>
              <a:t>5/16/2022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AC8B3-5527-46E3-9D9C-A3F5028FC433}" type="slidenum">
              <a:rPr lang="en-US" smtClean="0"/>
              <a:t>‹#›</a:t>
            </a:fld>
            <a:endParaRPr lang="en-US" dirty="0"/>
          </a:p>
        </p:txBody>
      </p:sp>
    </p:spTree>
    <p:extLst>
      <p:ext uri="{BB962C8B-B14F-4D97-AF65-F5344CB8AC3E}">
        <p14:creationId xmlns:p14="http://schemas.microsoft.com/office/powerpoint/2010/main" val="175959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AC8B3-5527-46E3-9D9C-A3F5028FC433}" type="slidenum">
              <a:rPr lang="en-US" smtClean="0"/>
              <a:t>3</a:t>
            </a:fld>
            <a:endParaRPr lang="en-US" dirty="0"/>
          </a:p>
        </p:txBody>
      </p:sp>
    </p:spTree>
    <p:extLst>
      <p:ext uri="{BB962C8B-B14F-4D97-AF65-F5344CB8AC3E}">
        <p14:creationId xmlns:p14="http://schemas.microsoft.com/office/powerpoint/2010/main" val="422649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AC8B3-5527-46E3-9D9C-A3F5028FC433}" type="slidenum">
              <a:rPr lang="en-US" smtClean="0"/>
              <a:t>4</a:t>
            </a:fld>
            <a:endParaRPr lang="en-US" dirty="0"/>
          </a:p>
        </p:txBody>
      </p:sp>
    </p:spTree>
    <p:extLst>
      <p:ext uri="{BB962C8B-B14F-4D97-AF65-F5344CB8AC3E}">
        <p14:creationId xmlns:p14="http://schemas.microsoft.com/office/powerpoint/2010/main" val="403373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AC8B3-5527-46E3-9D9C-A3F5028FC433}" type="slidenum">
              <a:rPr lang="en-US" smtClean="0"/>
              <a:t>8</a:t>
            </a:fld>
            <a:endParaRPr lang="en-US" dirty="0"/>
          </a:p>
        </p:txBody>
      </p:sp>
    </p:spTree>
    <p:extLst>
      <p:ext uri="{BB962C8B-B14F-4D97-AF65-F5344CB8AC3E}">
        <p14:creationId xmlns:p14="http://schemas.microsoft.com/office/powerpoint/2010/main" val="268871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AC8B3-5527-46E3-9D9C-A3F5028FC433}" type="slidenum">
              <a:rPr lang="en-US" smtClean="0"/>
              <a:t>26</a:t>
            </a:fld>
            <a:endParaRPr lang="en-US" dirty="0"/>
          </a:p>
        </p:txBody>
      </p:sp>
    </p:spTree>
    <p:extLst>
      <p:ext uri="{BB962C8B-B14F-4D97-AF65-F5344CB8AC3E}">
        <p14:creationId xmlns:p14="http://schemas.microsoft.com/office/powerpoint/2010/main" val="223503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AC8B3-5527-46E3-9D9C-A3F5028FC433}" type="slidenum">
              <a:rPr lang="en-US" smtClean="0"/>
              <a:t>28</a:t>
            </a:fld>
            <a:endParaRPr lang="en-US" dirty="0"/>
          </a:p>
        </p:txBody>
      </p:sp>
    </p:spTree>
    <p:extLst>
      <p:ext uri="{BB962C8B-B14F-4D97-AF65-F5344CB8AC3E}">
        <p14:creationId xmlns:p14="http://schemas.microsoft.com/office/powerpoint/2010/main" val="293850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F9C0-6F78-5849-9172-7FF742B699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1751C8-F836-224D-8E36-7760D52F0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C9D2FE-4781-1840-A8FD-889303CDDA5A}"/>
              </a:ext>
            </a:extLst>
          </p:cNvPr>
          <p:cNvSpPr>
            <a:spLocks noGrp="1"/>
          </p:cNvSpPr>
          <p:nvPr>
            <p:ph type="dt" sz="half" idx="10"/>
          </p:nvPr>
        </p:nvSpPr>
        <p:spPr/>
        <p:txBody>
          <a:bodyPr/>
          <a:lstStyle/>
          <a:p>
            <a:fld id="{3394E558-E585-CE40-9265-38215D74456C}" type="datetime1">
              <a:rPr lang="en-US" smtClean="0"/>
              <a:t>5/16/2022</a:t>
            </a:fld>
            <a:endParaRPr lang="en-US" dirty="0"/>
          </a:p>
        </p:txBody>
      </p:sp>
      <p:sp>
        <p:nvSpPr>
          <p:cNvPr id="5" name="Footer Placeholder 4">
            <a:extLst>
              <a:ext uri="{FF2B5EF4-FFF2-40B4-BE49-F238E27FC236}">
                <a16:creationId xmlns:a16="http://schemas.microsoft.com/office/drawing/2014/main" id="{308B910A-0F67-884F-8320-94697A5538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A27EB9-B108-5245-AD6A-CC7B4193CC93}"/>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243842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D640-D000-ED4A-91E9-D27F7825A0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20ED4A-926A-3F4C-BE50-25428C513B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A28FC-127D-3E4F-A164-D02153C721E5}"/>
              </a:ext>
            </a:extLst>
          </p:cNvPr>
          <p:cNvSpPr>
            <a:spLocks noGrp="1"/>
          </p:cNvSpPr>
          <p:nvPr>
            <p:ph type="dt" sz="half" idx="10"/>
          </p:nvPr>
        </p:nvSpPr>
        <p:spPr/>
        <p:txBody>
          <a:bodyPr/>
          <a:lstStyle/>
          <a:p>
            <a:fld id="{77595424-BC7D-F347-9720-FF34A2E0A29E}" type="datetime1">
              <a:rPr lang="en-US" smtClean="0"/>
              <a:t>5/16/2022</a:t>
            </a:fld>
            <a:endParaRPr lang="en-US" dirty="0"/>
          </a:p>
        </p:txBody>
      </p:sp>
      <p:sp>
        <p:nvSpPr>
          <p:cNvPr id="5" name="Footer Placeholder 4">
            <a:extLst>
              <a:ext uri="{FF2B5EF4-FFF2-40B4-BE49-F238E27FC236}">
                <a16:creationId xmlns:a16="http://schemas.microsoft.com/office/drawing/2014/main" id="{836B51CD-6F59-E943-8003-2A9D5D0A7F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79B1F6-E6AE-924C-9D1B-B53E700500B8}"/>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50631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4C96-BF03-E04F-8544-30389435A1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FB3FBE-9682-AC4C-A710-3335EAD8D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205A9-38FA-5546-8CA3-D549462F57C4}"/>
              </a:ext>
            </a:extLst>
          </p:cNvPr>
          <p:cNvSpPr>
            <a:spLocks noGrp="1"/>
          </p:cNvSpPr>
          <p:nvPr>
            <p:ph type="dt" sz="half" idx="10"/>
          </p:nvPr>
        </p:nvSpPr>
        <p:spPr/>
        <p:txBody>
          <a:bodyPr/>
          <a:lstStyle/>
          <a:p>
            <a:fld id="{DC08E303-F5F4-B040-88C3-9997ACFD9859}" type="datetime1">
              <a:rPr lang="en-US" smtClean="0"/>
              <a:t>5/16/2022</a:t>
            </a:fld>
            <a:endParaRPr lang="en-US" dirty="0"/>
          </a:p>
        </p:txBody>
      </p:sp>
      <p:sp>
        <p:nvSpPr>
          <p:cNvPr id="5" name="Footer Placeholder 4">
            <a:extLst>
              <a:ext uri="{FF2B5EF4-FFF2-40B4-BE49-F238E27FC236}">
                <a16:creationId xmlns:a16="http://schemas.microsoft.com/office/drawing/2014/main" id="{E96416A7-3B1B-FF4C-9626-07B8234F68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91A523-BCC6-EC41-A083-E1540905D6EE}"/>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987414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dirty="0"/>
          </a:p>
        </p:txBody>
      </p:sp>
      <p:sp>
        <p:nvSpPr>
          <p:cNvPr id="7" name="Footer Placeholder 4">
            <a:extLst>
              <a:ext uri="{FF2B5EF4-FFF2-40B4-BE49-F238E27FC236}">
                <a16:creationId xmlns:a16="http://schemas.microsoft.com/office/drawing/2014/main" id="{EF33C906-6106-9047-BBEF-8574998071AE}"/>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Tree>
    <p:extLst>
      <p:ext uri="{BB962C8B-B14F-4D97-AF65-F5344CB8AC3E}">
        <p14:creationId xmlns:p14="http://schemas.microsoft.com/office/powerpoint/2010/main" val="343265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77784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dirty="0"/>
          </a:p>
        </p:txBody>
      </p:sp>
      <p:sp>
        <p:nvSpPr>
          <p:cNvPr id="7" name="Footer Placeholder 4">
            <a:extLst>
              <a:ext uri="{FF2B5EF4-FFF2-40B4-BE49-F238E27FC236}">
                <a16:creationId xmlns:a16="http://schemas.microsoft.com/office/drawing/2014/main" id="{A3FB1CEB-5F9A-9E49-A9A7-4C12DCEC25D2}"/>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Tree>
    <p:extLst>
      <p:ext uri="{BB962C8B-B14F-4D97-AF65-F5344CB8AC3E}">
        <p14:creationId xmlns:p14="http://schemas.microsoft.com/office/powerpoint/2010/main" val="46920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dirty="0"/>
          </a:p>
        </p:txBody>
      </p:sp>
      <p:sp>
        <p:nvSpPr>
          <p:cNvPr id="8" name="Footer Placeholder 4">
            <a:extLst>
              <a:ext uri="{FF2B5EF4-FFF2-40B4-BE49-F238E27FC236}">
                <a16:creationId xmlns:a16="http://schemas.microsoft.com/office/drawing/2014/main" id="{377FADE3-95EA-0342-8895-387EEC7C3BE6}"/>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Tree>
    <p:extLst>
      <p:ext uri="{BB962C8B-B14F-4D97-AF65-F5344CB8AC3E}">
        <p14:creationId xmlns:p14="http://schemas.microsoft.com/office/powerpoint/2010/main" val="217920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dirty="0"/>
          </a:p>
        </p:txBody>
      </p:sp>
      <p:sp>
        <p:nvSpPr>
          <p:cNvPr id="10" name="Footer Placeholder 4">
            <a:extLst>
              <a:ext uri="{FF2B5EF4-FFF2-40B4-BE49-F238E27FC236}">
                <a16:creationId xmlns:a16="http://schemas.microsoft.com/office/drawing/2014/main" id="{2CDE4918-4383-BA40-BA7D-985F99BAB4ED}"/>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Tree>
    <p:extLst>
      <p:ext uri="{BB962C8B-B14F-4D97-AF65-F5344CB8AC3E}">
        <p14:creationId xmlns:p14="http://schemas.microsoft.com/office/powerpoint/2010/main" val="1968468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dirty="0"/>
          </a:p>
        </p:txBody>
      </p:sp>
      <p:sp>
        <p:nvSpPr>
          <p:cNvPr id="6" name="Footer Placeholder 4">
            <a:extLst>
              <a:ext uri="{FF2B5EF4-FFF2-40B4-BE49-F238E27FC236}">
                <a16:creationId xmlns:a16="http://schemas.microsoft.com/office/drawing/2014/main" id="{0E587389-6836-AB42-927A-C5EC9683AE5F}"/>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Tree>
    <p:extLst>
      <p:ext uri="{BB962C8B-B14F-4D97-AF65-F5344CB8AC3E}">
        <p14:creationId xmlns:p14="http://schemas.microsoft.com/office/powerpoint/2010/main" val="40303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dirty="0"/>
          </a:p>
        </p:txBody>
      </p:sp>
      <p:sp>
        <p:nvSpPr>
          <p:cNvPr id="5" name="Footer Placeholder 4">
            <a:extLst>
              <a:ext uri="{FF2B5EF4-FFF2-40B4-BE49-F238E27FC236}">
                <a16:creationId xmlns:a16="http://schemas.microsoft.com/office/drawing/2014/main" id="{789D3432-8B6E-CB46-A500-AFF67781D583}"/>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Tree>
    <p:extLst>
      <p:ext uri="{BB962C8B-B14F-4D97-AF65-F5344CB8AC3E}">
        <p14:creationId xmlns:p14="http://schemas.microsoft.com/office/powerpoint/2010/main" val="557001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dirty="0"/>
          </a:p>
        </p:txBody>
      </p:sp>
      <p:sp>
        <p:nvSpPr>
          <p:cNvPr id="8" name="Footer Placeholder 4">
            <a:extLst>
              <a:ext uri="{FF2B5EF4-FFF2-40B4-BE49-F238E27FC236}">
                <a16:creationId xmlns:a16="http://schemas.microsoft.com/office/drawing/2014/main" id="{F30D6E34-6249-4C41-B041-B8204FAF8709}"/>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Tree>
    <p:extLst>
      <p:ext uri="{BB962C8B-B14F-4D97-AF65-F5344CB8AC3E}">
        <p14:creationId xmlns:p14="http://schemas.microsoft.com/office/powerpoint/2010/main" val="425460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B8F1-CEB4-3D4D-B847-CE99BDEA82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E68B3-17F5-E04E-93FA-E6DBFDD294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893C2-39F3-7B44-9D25-A8F54453EEF0}"/>
              </a:ext>
            </a:extLst>
          </p:cNvPr>
          <p:cNvSpPr>
            <a:spLocks noGrp="1"/>
          </p:cNvSpPr>
          <p:nvPr>
            <p:ph type="dt" sz="half" idx="10"/>
          </p:nvPr>
        </p:nvSpPr>
        <p:spPr/>
        <p:txBody>
          <a:bodyPr/>
          <a:lstStyle/>
          <a:p>
            <a:fld id="{1C6F1D4E-C00C-DA41-B010-D274E5DFF82C}" type="datetime1">
              <a:rPr lang="en-US" smtClean="0"/>
              <a:t>5/16/2022</a:t>
            </a:fld>
            <a:endParaRPr lang="en-US" dirty="0"/>
          </a:p>
        </p:txBody>
      </p:sp>
      <p:sp>
        <p:nvSpPr>
          <p:cNvPr id="5" name="Footer Placeholder 4">
            <a:extLst>
              <a:ext uri="{FF2B5EF4-FFF2-40B4-BE49-F238E27FC236}">
                <a16:creationId xmlns:a16="http://schemas.microsoft.com/office/drawing/2014/main" id="{B59C3417-CAA6-5E42-AEFA-D0EC1CC4E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811B52-6A64-DC40-8A5A-AED4ECC35D04}"/>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543753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dirty="0"/>
          </a:p>
        </p:txBody>
      </p:sp>
      <p:sp>
        <p:nvSpPr>
          <p:cNvPr id="8" name="Footer Placeholder 4">
            <a:extLst>
              <a:ext uri="{FF2B5EF4-FFF2-40B4-BE49-F238E27FC236}">
                <a16:creationId xmlns:a16="http://schemas.microsoft.com/office/drawing/2014/main" id="{9AEC15A7-FA4E-6A45-A259-E076916FD93C}"/>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Tree>
    <p:extLst>
      <p:ext uri="{BB962C8B-B14F-4D97-AF65-F5344CB8AC3E}">
        <p14:creationId xmlns:p14="http://schemas.microsoft.com/office/powerpoint/2010/main" val="317923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dirty="0"/>
          </a:p>
        </p:txBody>
      </p:sp>
      <p:sp>
        <p:nvSpPr>
          <p:cNvPr id="7" name="Footer Placeholder 4">
            <a:extLst>
              <a:ext uri="{FF2B5EF4-FFF2-40B4-BE49-F238E27FC236}">
                <a16:creationId xmlns:a16="http://schemas.microsoft.com/office/drawing/2014/main" id="{F6E65EB7-59E2-EB4A-89AF-49AD30028409}"/>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Tree>
    <p:extLst>
      <p:ext uri="{BB962C8B-B14F-4D97-AF65-F5344CB8AC3E}">
        <p14:creationId xmlns:p14="http://schemas.microsoft.com/office/powerpoint/2010/main" val="2192467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5/16/2022</a:t>
            </a:fld>
            <a:endParaRPr lang="en-US" dirty="0"/>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dirty="0"/>
          </a:p>
        </p:txBody>
      </p:sp>
      <p:sp>
        <p:nvSpPr>
          <p:cNvPr id="7" name="Footer Placeholder 4">
            <a:extLst>
              <a:ext uri="{FF2B5EF4-FFF2-40B4-BE49-F238E27FC236}">
                <a16:creationId xmlns:a16="http://schemas.microsoft.com/office/drawing/2014/main" id="{B1A4CD20-4238-104D-9189-ED45F09E7B8F}"/>
              </a:ext>
            </a:extLst>
          </p:cNvPr>
          <p:cNvSpPr>
            <a:spLocks noGrp="1"/>
          </p:cNvSpPr>
          <p:nvPr>
            <p:ph type="ftr" sz="quarter" idx="11"/>
          </p:nvPr>
        </p:nvSpPr>
        <p:spPr>
          <a:xfrm>
            <a:off x="672262" y="6424612"/>
            <a:ext cx="7813815" cy="228600"/>
          </a:xfrm>
        </p:spPr>
        <p:txBody>
          <a:bodyPr anchor="t"/>
          <a:lstStyle/>
          <a:p>
            <a:r>
              <a:rPr lang="en-US" sz="1100" dirty="0"/>
              <a:t>Driving U.S. Competitiveness with Emerging Technologies Across the U.S. Government</a:t>
            </a:r>
          </a:p>
          <a:p>
            <a:endParaRPr lang="en-US" dirty="0"/>
          </a:p>
        </p:txBody>
      </p:sp>
    </p:spTree>
    <p:extLst>
      <p:ext uri="{BB962C8B-B14F-4D97-AF65-F5344CB8AC3E}">
        <p14:creationId xmlns:p14="http://schemas.microsoft.com/office/powerpoint/2010/main" val="1812621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1927293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706952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3989034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2517393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1544006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3817066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77424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2024-C125-184B-90FB-EF319E2291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973F6-9048-1E4A-AC44-08CA0FC94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C27448-BA69-4D44-AEA2-BFBB1E4DF4DB}"/>
              </a:ext>
            </a:extLst>
          </p:cNvPr>
          <p:cNvSpPr>
            <a:spLocks noGrp="1"/>
          </p:cNvSpPr>
          <p:nvPr>
            <p:ph type="dt" sz="half" idx="10"/>
          </p:nvPr>
        </p:nvSpPr>
        <p:spPr/>
        <p:txBody>
          <a:bodyPr/>
          <a:lstStyle/>
          <a:p>
            <a:fld id="{BD9556E7-584B-D249-A8D0-40184EBEDD23}" type="datetime1">
              <a:rPr lang="en-US" smtClean="0"/>
              <a:t>5/16/2022</a:t>
            </a:fld>
            <a:endParaRPr lang="en-US" dirty="0"/>
          </a:p>
        </p:txBody>
      </p:sp>
      <p:sp>
        <p:nvSpPr>
          <p:cNvPr id="5" name="Footer Placeholder 4">
            <a:extLst>
              <a:ext uri="{FF2B5EF4-FFF2-40B4-BE49-F238E27FC236}">
                <a16:creationId xmlns:a16="http://schemas.microsoft.com/office/drawing/2014/main" id="{FA8C1922-CDF3-2B42-B3FC-5E4BA880F0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7F7487-0384-F741-A72F-B556081C37D9}"/>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2498662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1486694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4079063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3798579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5/16/2022</a:t>
            </a:fld>
            <a:endParaRPr lang="en-US" dirty="0"/>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241760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60F9-D53C-184B-A73D-81FDD2D2F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06CD0-C5D3-A947-87AD-90AF79C2DC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EBEDB-47BF-6F47-926A-BF4AB43829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42ACE4-70D5-574F-BB0D-67F02E857BEA}"/>
              </a:ext>
            </a:extLst>
          </p:cNvPr>
          <p:cNvSpPr>
            <a:spLocks noGrp="1"/>
          </p:cNvSpPr>
          <p:nvPr>
            <p:ph type="dt" sz="half" idx="10"/>
          </p:nvPr>
        </p:nvSpPr>
        <p:spPr/>
        <p:txBody>
          <a:bodyPr/>
          <a:lstStyle/>
          <a:p>
            <a:fld id="{EC1DD932-5F76-3745-97B7-CFF7C50DA87B}" type="datetime1">
              <a:rPr lang="en-US" smtClean="0"/>
              <a:t>5/16/2022</a:t>
            </a:fld>
            <a:endParaRPr lang="en-US" dirty="0"/>
          </a:p>
        </p:txBody>
      </p:sp>
      <p:sp>
        <p:nvSpPr>
          <p:cNvPr id="6" name="Footer Placeholder 5">
            <a:extLst>
              <a:ext uri="{FF2B5EF4-FFF2-40B4-BE49-F238E27FC236}">
                <a16:creationId xmlns:a16="http://schemas.microsoft.com/office/drawing/2014/main" id="{8D5052B7-DFA3-0145-B9E0-9A0B73F5A3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2A1F09-BC9B-974F-87A0-21B2CC106718}"/>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166655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FD20-C969-6847-93DB-26EA6FC212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2A9EC5-FF2B-4142-8BBE-67F54A5A2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867A94-BE5D-8342-B716-B63BF46DA9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9DF86F-3501-5D41-8546-DEFE2315D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575403-A04C-BE4C-9A73-F7A1515C9E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AE2EBB-F6B9-B44B-8BF6-03A171067D37}"/>
              </a:ext>
            </a:extLst>
          </p:cNvPr>
          <p:cNvSpPr>
            <a:spLocks noGrp="1"/>
          </p:cNvSpPr>
          <p:nvPr>
            <p:ph type="dt" sz="half" idx="10"/>
          </p:nvPr>
        </p:nvSpPr>
        <p:spPr/>
        <p:txBody>
          <a:bodyPr/>
          <a:lstStyle/>
          <a:p>
            <a:fld id="{124EC263-7559-DB40-A649-FD149EDCC53E}" type="datetime1">
              <a:rPr lang="en-US" smtClean="0"/>
              <a:t>5/16/2022</a:t>
            </a:fld>
            <a:endParaRPr lang="en-US" dirty="0"/>
          </a:p>
        </p:txBody>
      </p:sp>
      <p:sp>
        <p:nvSpPr>
          <p:cNvPr id="8" name="Footer Placeholder 7">
            <a:extLst>
              <a:ext uri="{FF2B5EF4-FFF2-40B4-BE49-F238E27FC236}">
                <a16:creationId xmlns:a16="http://schemas.microsoft.com/office/drawing/2014/main" id="{CC19D264-7C93-EE4F-B586-310B6CB298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DAD0B7F-5280-5547-8B92-574758F458AA}"/>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389704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15D1-3F4D-E94B-B20D-B1B10663A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087720-FD1E-2845-98BB-983013CE56F2}"/>
              </a:ext>
            </a:extLst>
          </p:cNvPr>
          <p:cNvSpPr>
            <a:spLocks noGrp="1"/>
          </p:cNvSpPr>
          <p:nvPr>
            <p:ph type="dt" sz="half" idx="10"/>
          </p:nvPr>
        </p:nvSpPr>
        <p:spPr/>
        <p:txBody>
          <a:bodyPr/>
          <a:lstStyle/>
          <a:p>
            <a:fld id="{750FAB7D-2ACE-484D-80FC-343677512063}" type="datetime1">
              <a:rPr lang="en-US" smtClean="0"/>
              <a:t>5/16/2022</a:t>
            </a:fld>
            <a:endParaRPr lang="en-US" dirty="0"/>
          </a:p>
        </p:txBody>
      </p:sp>
      <p:sp>
        <p:nvSpPr>
          <p:cNvPr id="4" name="Footer Placeholder 3">
            <a:extLst>
              <a:ext uri="{FF2B5EF4-FFF2-40B4-BE49-F238E27FC236}">
                <a16:creationId xmlns:a16="http://schemas.microsoft.com/office/drawing/2014/main" id="{905339B5-1011-6442-9272-CCAA5D5355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16F9BF-35E2-FC4F-8E5E-2C2855F3DAFD}"/>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416486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A19651-5CF9-694E-993B-B8AA15F3DC87}"/>
              </a:ext>
            </a:extLst>
          </p:cNvPr>
          <p:cNvSpPr>
            <a:spLocks noGrp="1"/>
          </p:cNvSpPr>
          <p:nvPr>
            <p:ph type="dt" sz="half" idx="10"/>
          </p:nvPr>
        </p:nvSpPr>
        <p:spPr/>
        <p:txBody>
          <a:bodyPr/>
          <a:lstStyle/>
          <a:p>
            <a:fld id="{3326864B-54BD-464A-9E5C-CB5CBBBCF52F}" type="datetime1">
              <a:rPr lang="en-US" smtClean="0"/>
              <a:t>5/16/2022</a:t>
            </a:fld>
            <a:endParaRPr lang="en-US" dirty="0"/>
          </a:p>
        </p:txBody>
      </p:sp>
      <p:sp>
        <p:nvSpPr>
          <p:cNvPr id="3" name="Footer Placeholder 2">
            <a:extLst>
              <a:ext uri="{FF2B5EF4-FFF2-40B4-BE49-F238E27FC236}">
                <a16:creationId xmlns:a16="http://schemas.microsoft.com/office/drawing/2014/main" id="{C3E87C58-C6D4-CE44-AFB2-DAE2F88FB4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5F649-85DF-AF4F-A72F-7A19D16BFE15}"/>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164876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15B0-CE92-7648-8A6D-28B1EF9BB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86EE98-08F5-F640-8DAA-2CB20B9FE0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EB00E2-5A22-1F47-B904-4133A061B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719B40-981F-9740-A7B0-71DB99EA28D8}"/>
              </a:ext>
            </a:extLst>
          </p:cNvPr>
          <p:cNvSpPr>
            <a:spLocks noGrp="1"/>
          </p:cNvSpPr>
          <p:nvPr>
            <p:ph type="dt" sz="half" idx="10"/>
          </p:nvPr>
        </p:nvSpPr>
        <p:spPr/>
        <p:txBody>
          <a:bodyPr/>
          <a:lstStyle/>
          <a:p>
            <a:fld id="{89FF5489-57B5-8F4E-9FBA-D6BDD7EA941B}" type="datetime1">
              <a:rPr lang="en-US" smtClean="0"/>
              <a:t>5/16/2022</a:t>
            </a:fld>
            <a:endParaRPr lang="en-US" dirty="0"/>
          </a:p>
        </p:txBody>
      </p:sp>
      <p:sp>
        <p:nvSpPr>
          <p:cNvPr id="6" name="Footer Placeholder 5">
            <a:extLst>
              <a:ext uri="{FF2B5EF4-FFF2-40B4-BE49-F238E27FC236}">
                <a16:creationId xmlns:a16="http://schemas.microsoft.com/office/drawing/2014/main" id="{FB57A10E-E814-AA41-AF4A-B2BEB86B51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509788-712B-1247-8971-D8B131159BD3}"/>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290599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C457-4247-5041-B790-72E7CCA9C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B319C0-6C42-BA40-90AC-C7057FE618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A2F07C-03A1-DB41-B88C-5048F6E2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5FF17-7148-CE47-B6C1-2C9A5649E2DA}"/>
              </a:ext>
            </a:extLst>
          </p:cNvPr>
          <p:cNvSpPr>
            <a:spLocks noGrp="1"/>
          </p:cNvSpPr>
          <p:nvPr>
            <p:ph type="dt" sz="half" idx="10"/>
          </p:nvPr>
        </p:nvSpPr>
        <p:spPr/>
        <p:txBody>
          <a:bodyPr/>
          <a:lstStyle/>
          <a:p>
            <a:fld id="{5C5A2B8E-76EE-904C-9E01-FCE2C2D47586}" type="datetime1">
              <a:rPr lang="en-US" smtClean="0"/>
              <a:t>5/16/2022</a:t>
            </a:fld>
            <a:endParaRPr lang="en-US" dirty="0"/>
          </a:p>
        </p:txBody>
      </p:sp>
      <p:sp>
        <p:nvSpPr>
          <p:cNvPr id="6" name="Footer Placeholder 5">
            <a:extLst>
              <a:ext uri="{FF2B5EF4-FFF2-40B4-BE49-F238E27FC236}">
                <a16:creationId xmlns:a16="http://schemas.microsoft.com/office/drawing/2014/main" id="{A25828DF-7D29-CA4B-B367-CB5C038A7A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D741F7-BE42-9E48-B2D7-470D792B68B1}"/>
              </a:ext>
            </a:extLst>
          </p:cNvPr>
          <p:cNvSpPr>
            <a:spLocks noGrp="1"/>
          </p:cNvSpPr>
          <p:nvPr>
            <p:ph type="sldNum" sz="quarter" idx="12"/>
          </p:nvPr>
        </p:nvSpPr>
        <p:spPr/>
        <p:txBody>
          <a:bodyPr/>
          <a:lstStyle/>
          <a:p>
            <a:fld id="{899CE687-140F-8E41-9EAA-C245FAC5B336}" type="slidenum">
              <a:rPr lang="en-US" smtClean="0"/>
              <a:t>‹#›</a:t>
            </a:fld>
            <a:endParaRPr lang="en-US" dirty="0"/>
          </a:p>
        </p:txBody>
      </p:sp>
    </p:spTree>
    <p:extLst>
      <p:ext uri="{BB962C8B-B14F-4D97-AF65-F5344CB8AC3E}">
        <p14:creationId xmlns:p14="http://schemas.microsoft.com/office/powerpoint/2010/main" val="423740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8A034-53B3-5046-91B5-C0B31224F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6C5421-5FDC-4849-A2C0-ECD2CBFB78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23F34-EF96-1D49-ABB1-1A59516B0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99659-6A72-5949-AA7C-DE300AE9C203}" type="datetime1">
              <a:rPr lang="en-US" smtClean="0"/>
              <a:t>5/16/2022</a:t>
            </a:fld>
            <a:endParaRPr lang="en-US" dirty="0"/>
          </a:p>
        </p:txBody>
      </p:sp>
      <p:sp>
        <p:nvSpPr>
          <p:cNvPr id="5" name="Footer Placeholder 4">
            <a:extLst>
              <a:ext uri="{FF2B5EF4-FFF2-40B4-BE49-F238E27FC236}">
                <a16:creationId xmlns:a16="http://schemas.microsoft.com/office/drawing/2014/main" id="{65AEED52-9B48-9840-B3C5-42028A7B9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924BEED-10C3-D54A-A114-66D45EE80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CE687-140F-8E41-9EAA-C245FAC5B336}" type="slidenum">
              <a:rPr lang="en-US" smtClean="0"/>
              <a:t>‹#›</a:t>
            </a:fld>
            <a:endParaRPr lang="en-US" dirty="0"/>
          </a:p>
        </p:txBody>
      </p:sp>
    </p:spTree>
    <p:extLst>
      <p:ext uri="{BB962C8B-B14F-4D97-AF65-F5344CB8AC3E}">
        <p14:creationId xmlns:p14="http://schemas.microsoft.com/office/powerpoint/2010/main" val="133083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5/16/2022</a:t>
            </a:fld>
            <a:endParaRPr lang="en-US" dirty="0"/>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535046"/>
            <a:ext cx="6564876" cy="174344"/>
          </a:xfrm>
          <a:prstGeom prst="rect">
            <a:avLst/>
          </a:prstGeom>
        </p:spPr>
        <p:txBody>
          <a:bodyPr vert="horz" lIns="91440" tIns="45720" rIns="91440" bIns="45720" rtlCol="0" anchor="ctr"/>
          <a:lstStyle>
            <a:lvl1pPr algn="l">
              <a:defRPr sz="1100">
                <a:solidFill>
                  <a:schemeClr val="tx1"/>
                </a:solidFill>
              </a:defRPr>
            </a:lvl1pPr>
          </a:lstStyle>
          <a:p>
            <a:r>
              <a:rPr lang="en-US" sz="1100" dirty="0"/>
              <a:t>Driving U.S. Competitiveness with Emerging Technologies Across the U.S. Government</a:t>
            </a:r>
          </a:p>
          <a:p>
            <a:endParaRPr lang="en-US" dirty="0"/>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dirty="0"/>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99583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5/16/2022</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1745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ernardmarr.com/what-is-virtual-reality-vr-in-60-seconds/" TargetMode="External"/><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hyperlink" Target="https://bernardmarr.com/what-is-ai/" TargetMode="External"/><Relationship Id="rId4" Type="http://schemas.openxmlformats.org/officeDocument/2006/relationships/hyperlink" Target="https://bernardmarr.com/what-is-augmented-reality-an-easy-explanation-for-anyon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apgemini.com/blogs/?filter_expert=245"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g"/><Relationship Id="rId7" Type="http://schemas.openxmlformats.org/officeDocument/2006/relationships/diagramColors" Target="../diagrams/colors2.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s://www.iot-now.com/world-of-iot/"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apers.ssrn.com/sol3/papers.cfm?abstract_id=3456224" TargetMode="External"/><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3.weforum.org/docs/WEF_The_Global_Risks_Report_2022.pdf" TargetMode="External"/><Relationship Id="rId2" Type="http://schemas.openxmlformats.org/officeDocument/2006/relationships/hyperlink" Target="https://www.idc.com/getdoc.jsp?spm=ata.21736010.0.0.580154095rTs3c&amp;containerId=prAP46737220"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report.psacertified.org/introduc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ctiac.org/documents/act-iac-white-paper-ethical-application-ai-framework" TargetMode="External"/><Relationship Id="rId2" Type="http://schemas.openxmlformats.org/officeDocument/2006/relationships/hyperlink" Target="https://www.actiac.org/documents/blockchain-primer" TargetMode="External"/><Relationship Id="rId1" Type="http://schemas.openxmlformats.org/officeDocument/2006/relationships/slideLayout" Target="../slideLayouts/slideLayout4.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hyperlink" Target="https://gbaglobal.org/blockchain-sustainable-economic-growth/" TargetMode="External"/><Relationship Id="rId2" Type="http://schemas.openxmlformats.org/officeDocument/2006/relationships/hyperlink" Target="https://gbaglobal.org/blockchain-maturity-model/" TargetMode="Externa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joshua.hakakian@va.gov" TargetMode="External"/><Relationship Id="rId7" Type="http://schemas.openxmlformats.org/officeDocument/2006/relationships/hyperlink" Target="mailto:tim.gilday@gdit.com" TargetMode="External"/><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hyperlink" Target="mailto:dhernandez@yext.com11" TargetMode="External"/><Relationship Id="rId5" Type="http://schemas.openxmlformats.org/officeDocument/2006/relationships/hyperlink" Target="mailto:don@projectbits.com" TargetMode="External"/><Relationship Id="rId4" Type="http://schemas.openxmlformats.org/officeDocument/2006/relationships/hyperlink" Target="mailto:bjacobs@macrosolutions.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mailto:actiacnucsl@gmail.com"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package" Target="../embeddings/Microsoft_Word_Document.docx"/><Relationship Id="rId4" Type="http://schemas.openxmlformats.org/officeDocument/2006/relationships/hyperlink" Target="https://www.actiac.org/et-use-cas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us06web.zoom.us/j/82468542235?pwd=amlEaDRvWU1SYysvclhMVGQzY2Jjdz0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nlovett.github.io/business-card/"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ctangle&#10;&#10;Description automatically generated with low confidence">
            <a:extLst>
              <a:ext uri="{FF2B5EF4-FFF2-40B4-BE49-F238E27FC236}">
                <a16:creationId xmlns:a16="http://schemas.microsoft.com/office/drawing/2014/main" id="{2D9F8C4D-521F-D84D-A9DF-758669E871A1}"/>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1041309" y="2308261"/>
            <a:ext cx="10593643" cy="2246769"/>
          </a:xfrm>
          <a:prstGeom prst="rect">
            <a:avLst/>
          </a:prstGeom>
          <a:noFill/>
        </p:spPr>
        <p:txBody>
          <a:bodyPr wrap="square" lIns="91440" tIns="45720" rIns="91440" bIns="45720" rtlCol="0" anchor="t">
            <a:spAutoFit/>
          </a:bodyPr>
          <a:lstStyle/>
          <a:p>
            <a:r>
              <a:rPr lang="en-US" sz="3600" b="1" dirty="0">
                <a:solidFill>
                  <a:schemeClr val="bg1"/>
                </a:solidFill>
                <a:latin typeface="Arial"/>
                <a:cs typeface="Arial"/>
              </a:rPr>
              <a:t>Internet of Things and Intelligent Communities</a:t>
            </a:r>
            <a:endParaRPr lang="en-US" sz="20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a:cs typeface="Arial"/>
            </a:endParaRPr>
          </a:p>
          <a:p>
            <a:r>
              <a:rPr lang="en-US" sz="2800" dirty="0">
                <a:solidFill>
                  <a:schemeClr val="bg1"/>
                </a:solidFill>
                <a:latin typeface="Arial"/>
                <a:cs typeface="Arial"/>
              </a:rPr>
              <a:t>Emerging Technology Communities of Interest</a:t>
            </a:r>
          </a:p>
          <a:p>
            <a:endParaRPr lang="en-US" sz="2800" dirty="0">
              <a:solidFill>
                <a:schemeClr val="bg1"/>
              </a:solidFill>
              <a:latin typeface="Arial" panose="020B0604020202020204" pitchFamily="34" charset="0"/>
              <a:cs typeface="Arial" panose="020B0604020202020204" pitchFamily="34" charset="0"/>
            </a:endParaRPr>
          </a:p>
          <a:p>
            <a:r>
              <a:rPr lang="en-US" sz="2800" dirty="0">
                <a:solidFill>
                  <a:schemeClr val="bg1"/>
                </a:solidFill>
                <a:latin typeface="Arial"/>
                <a:cs typeface="Arial"/>
              </a:rPr>
              <a:t>May 17, 2022</a:t>
            </a:r>
          </a:p>
        </p:txBody>
      </p:sp>
    </p:spTree>
    <p:extLst>
      <p:ext uri="{BB962C8B-B14F-4D97-AF65-F5344CB8AC3E}">
        <p14:creationId xmlns:p14="http://schemas.microsoft.com/office/powerpoint/2010/main" val="1201466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E1DC-6A4E-55AE-8A4B-593C4FE0B7A7}"/>
              </a:ext>
            </a:extLst>
          </p:cNvPr>
          <p:cNvSpPr>
            <a:spLocks noGrp="1"/>
          </p:cNvSpPr>
          <p:nvPr>
            <p:ph type="title"/>
          </p:nvPr>
        </p:nvSpPr>
        <p:spPr>
          <a:xfrm>
            <a:off x="6234330" y="803325"/>
            <a:ext cx="5314536" cy="1325563"/>
          </a:xfrm>
        </p:spPr>
        <p:txBody>
          <a:bodyPr>
            <a:normAutofit/>
          </a:bodyPr>
          <a:lstStyle/>
          <a:p>
            <a:r>
              <a:rPr lang="en-US" dirty="0"/>
              <a:t>Context</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 up of a blue surface&#10;&#10;Description automatically generated with low confidence">
            <a:extLst>
              <a:ext uri="{FF2B5EF4-FFF2-40B4-BE49-F238E27FC236}">
                <a16:creationId xmlns:a16="http://schemas.microsoft.com/office/drawing/2014/main" id="{04F88869-5164-99A0-9E0A-43E4FC79AF92}"/>
              </a:ext>
            </a:extLst>
          </p:cNvPr>
          <p:cNvPicPr>
            <a:picLocks noChangeAspect="1"/>
          </p:cNvPicPr>
          <p:nvPr/>
        </p:nvPicPr>
        <p:blipFill rotWithShape="1">
          <a:blip r:embed="rId2"/>
          <a:srcRect l="11890" r="15937"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Slide Number Placeholder 3">
            <a:extLst>
              <a:ext uri="{FF2B5EF4-FFF2-40B4-BE49-F238E27FC236}">
                <a16:creationId xmlns:a16="http://schemas.microsoft.com/office/drawing/2014/main" id="{FF89D23A-852A-A2C7-0F0A-ED806B26F696}"/>
              </a:ext>
            </a:extLst>
          </p:cNvPr>
          <p:cNvSpPr>
            <a:spLocks noGrp="1"/>
          </p:cNvSpPr>
          <p:nvPr>
            <p:ph type="sldNum" sz="quarter" idx="12"/>
          </p:nvPr>
        </p:nvSpPr>
        <p:spPr>
          <a:xfrm>
            <a:off x="11000232" y="6108192"/>
            <a:ext cx="548640" cy="548640"/>
          </a:xfrm>
          <a:prstGeom prst="ellipse">
            <a:avLst/>
          </a:prstGeom>
          <a:solidFill>
            <a:srgbClr val="35574D"/>
          </a:solidFill>
        </p:spPr>
        <p:txBody>
          <a:bodyPr anchor="ctr">
            <a:normAutofit/>
          </a:bodyPr>
          <a:lstStyle/>
          <a:p>
            <a:pPr algn="ctr">
              <a:spcAft>
                <a:spcPts val="600"/>
              </a:spcAft>
            </a:pPr>
            <a:fld id="{899CE687-140F-8E41-9EAA-C245FAC5B336}" type="slidenum">
              <a:rPr lang="en-US" sz="1500">
                <a:solidFill>
                  <a:srgbClr val="FFFFFF"/>
                </a:solidFill>
              </a:rPr>
              <a:pPr algn="ctr">
                <a:spcAft>
                  <a:spcPts val="600"/>
                </a:spcAft>
              </a:pPr>
              <a:t>10</a:t>
            </a:fld>
            <a:endParaRPr lang="en-US" sz="1500">
              <a:solidFill>
                <a:srgbClr val="FFFFFF"/>
              </a:solidFill>
            </a:endParaRPr>
          </a:p>
        </p:txBody>
      </p:sp>
      <p:graphicFrame>
        <p:nvGraphicFramePr>
          <p:cNvPr id="12" name="Content Placeholder 2">
            <a:extLst>
              <a:ext uri="{FF2B5EF4-FFF2-40B4-BE49-F238E27FC236}">
                <a16:creationId xmlns:a16="http://schemas.microsoft.com/office/drawing/2014/main" id="{A6BFCAFE-D024-95C4-1558-7DC573D9A187}"/>
              </a:ext>
            </a:extLst>
          </p:cNvPr>
          <p:cNvGraphicFramePr>
            <a:graphicFrameLocks noGrp="1"/>
          </p:cNvGraphicFramePr>
          <p:nvPr>
            <p:ph idx="1"/>
            <p:extLst>
              <p:ext uri="{D42A27DB-BD31-4B8C-83A1-F6EECF244321}">
                <p14:modId xmlns:p14="http://schemas.microsoft.com/office/powerpoint/2010/main" val="3572322721"/>
              </p:ext>
            </p:extLst>
          </p:nvPr>
        </p:nvGraphicFramePr>
        <p:xfrm>
          <a:off x="6234329"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750279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Vaccine storage and manufacturing">
            <a:extLst>
              <a:ext uri="{FF2B5EF4-FFF2-40B4-BE49-F238E27FC236}">
                <a16:creationId xmlns:a16="http://schemas.microsoft.com/office/drawing/2014/main" id="{53D3E8E7-3AEB-5E1B-4E3A-8790B8797F2B}"/>
              </a:ext>
            </a:extLst>
          </p:cNvPr>
          <p:cNvPicPr>
            <a:picLocks noChangeAspect="1"/>
          </p:cNvPicPr>
          <p:nvPr/>
        </p:nvPicPr>
        <p:blipFill rotWithShape="1">
          <a:blip r:embed="rId2"/>
          <a:srcRect t="7692" r="9091" b="15699"/>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0FA6F-345D-39DF-B888-B13EEBDBC007}"/>
              </a:ext>
            </a:extLst>
          </p:cNvPr>
          <p:cNvSpPr>
            <a:spLocks noGrp="1"/>
          </p:cNvSpPr>
          <p:nvPr>
            <p:ph type="title"/>
          </p:nvPr>
        </p:nvSpPr>
        <p:spPr>
          <a:xfrm>
            <a:off x="594804" y="640263"/>
            <a:ext cx="6619811" cy="1344975"/>
          </a:xfrm>
        </p:spPr>
        <p:txBody>
          <a:bodyPr>
            <a:normAutofit/>
          </a:bodyPr>
          <a:lstStyle/>
          <a:p>
            <a:r>
              <a:rPr lang="en-US" sz="4000"/>
              <a:t>IoT Extends our Senses</a:t>
            </a:r>
          </a:p>
        </p:txBody>
      </p:sp>
      <p:sp>
        <p:nvSpPr>
          <p:cNvPr id="3" name="Content Placeholder 2">
            <a:extLst>
              <a:ext uri="{FF2B5EF4-FFF2-40B4-BE49-F238E27FC236}">
                <a16:creationId xmlns:a16="http://schemas.microsoft.com/office/drawing/2014/main" id="{3B52BEA7-7150-A6E5-9101-9242C277EDA3}"/>
              </a:ext>
            </a:extLst>
          </p:cNvPr>
          <p:cNvSpPr>
            <a:spLocks noGrp="1"/>
          </p:cNvSpPr>
          <p:nvPr>
            <p:ph idx="1"/>
          </p:nvPr>
        </p:nvSpPr>
        <p:spPr>
          <a:xfrm>
            <a:off x="594109" y="2121763"/>
            <a:ext cx="6620505" cy="3773010"/>
          </a:xfrm>
        </p:spPr>
        <p:txBody>
          <a:bodyPr>
            <a:normAutofit lnSpcReduction="10000"/>
          </a:bodyPr>
          <a:lstStyle/>
          <a:p>
            <a:r>
              <a:rPr lang="en-US" sz="1900" b="1" dirty="0">
                <a:effectLst/>
              </a:rPr>
              <a:t>A keen vision - </a:t>
            </a:r>
            <a:r>
              <a:rPr lang="en-US" sz="1900" dirty="0">
                <a:effectLst/>
              </a:rPr>
              <a:t>Of the five senses, sight is the most widely used in industry. The reason: “This organ is the easiest to study and our biological system is at the same time very fast and very efficient”,</a:t>
            </a:r>
          </a:p>
          <a:p>
            <a:r>
              <a:rPr lang="en-US" sz="1900" b="1" dirty="0">
                <a:effectLst/>
              </a:rPr>
              <a:t>A delicate touch - </a:t>
            </a:r>
            <a:r>
              <a:rPr lang="en-US" sz="1900" dirty="0">
                <a:effectLst/>
              </a:rPr>
              <a:t>associating sight with touch where materials indicate in real time if they are damaged in aeronautics.  </a:t>
            </a:r>
          </a:p>
          <a:p>
            <a:r>
              <a:rPr lang="en-US" sz="1900" b="1" dirty="0">
                <a:effectLst/>
              </a:rPr>
              <a:t>Fine hearing - </a:t>
            </a:r>
            <a:r>
              <a:rPr lang="en-US" sz="1900" dirty="0">
                <a:effectLst/>
              </a:rPr>
              <a:t>In factories, if robots are too sensitive to waves, or if sensors are disturbed in indoor geolocation by too many devices, the alternative is hearing, using ultrasound.</a:t>
            </a:r>
          </a:p>
          <a:p>
            <a:r>
              <a:rPr lang="en-US" sz="1900" b="1" dirty="0"/>
              <a:t>The hollow nose - </a:t>
            </a:r>
            <a:r>
              <a:rPr lang="en-US" sz="1900" dirty="0"/>
              <a:t>bad odors in a building, Air quality has become the third major use of IoT sensors in 2021.</a:t>
            </a:r>
          </a:p>
          <a:p>
            <a:r>
              <a:rPr lang="en-US" sz="1900" b="1" dirty="0"/>
              <a:t>A sure taste - </a:t>
            </a:r>
            <a:r>
              <a:rPr lang="en-US" sz="1900" dirty="0"/>
              <a:t>an electronic nose used for quality assurance in the food and pharma industries.</a:t>
            </a:r>
            <a:endParaRPr lang="en-US" sz="1900" b="1" dirty="0"/>
          </a:p>
          <a:p>
            <a:endParaRPr lang="en-US" sz="1900" b="1" dirty="0"/>
          </a:p>
          <a:p>
            <a:endParaRPr lang="en-US" sz="1900" dirty="0">
              <a:effectLst/>
            </a:endParaRPr>
          </a:p>
          <a:p>
            <a:endParaRPr lang="en-US" sz="1900" dirty="0">
              <a:effectLst/>
            </a:endParaRPr>
          </a:p>
          <a:p>
            <a:endParaRPr lang="en-US" sz="1900" dirty="0">
              <a:effectLst/>
            </a:endParaRPr>
          </a:p>
          <a:p>
            <a:endParaRPr lang="en-US" sz="1900" dirty="0"/>
          </a:p>
        </p:txBody>
      </p:sp>
      <p:sp>
        <p:nvSpPr>
          <p:cNvPr id="4" name="Slide Number Placeholder 3">
            <a:extLst>
              <a:ext uri="{FF2B5EF4-FFF2-40B4-BE49-F238E27FC236}">
                <a16:creationId xmlns:a16="http://schemas.microsoft.com/office/drawing/2014/main" id="{ADF7CF2A-40BB-2E81-DD19-E6EEB8E94F9C}"/>
              </a:ext>
            </a:extLst>
          </p:cNvPr>
          <p:cNvSpPr>
            <a:spLocks noGrp="1"/>
          </p:cNvSpPr>
          <p:nvPr>
            <p:ph type="sldNum" sz="quarter" idx="12"/>
          </p:nvPr>
        </p:nvSpPr>
        <p:spPr>
          <a:xfrm>
            <a:off x="8610600" y="6356350"/>
            <a:ext cx="2743200" cy="365125"/>
          </a:xfrm>
        </p:spPr>
        <p:txBody>
          <a:bodyPr>
            <a:normAutofit/>
          </a:bodyPr>
          <a:lstStyle/>
          <a:p>
            <a:pPr>
              <a:spcAft>
                <a:spcPts val="600"/>
              </a:spcAft>
            </a:pPr>
            <a:fld id="{899CE687-140F-8E41-9EAA-C245FAC5B336}" type="slidenum">
              <a:rPr lang="en-US">
                <a:solidFill>
                  <a:srgbClr val="FFFFFF"/>
                </a:solidFill>
              </a:rPr>
              <a:pPr>
                <a:spcAft>
                  <a:spcPts val="600"/>
                </a:spcAft>
              </a:pPr>
              <a:t>11</a:t>
            </a:fld>
            <a:endParaRPr lang="en-US">
              <a:solidFill>
                <a:srgbClr val="FFFFFF"/>
              </a:solidFill>
            </a:endParaRPr>
          </a:p>
        </p:txBody>
      </p:sp>
      <p:sp>
        <p:nvSpPr>
          <p:cNvPr id="8" name="TextBox 7">
            <a:extLst>
              <a:ext uri="{FF2B5EF4-FFF2-40B4-BE49-F238E27FC236}">
                <a16:creationId xmlns:a16="http://schemas.microsoft.com/office/drawing/2014/main" id="{B261C518-04F5-08F2-0D68-E5698203ABF7}"/>
              </a:ext>
            </a:extLst>
          </p:cNvPr>
          <p:cNvSpPr txBox="1"/>
          <p:nvPr/>
        </p:nvSpPr>
        <p:spPr>
          <a:xfrm>
            <a:off x="5219699" y="6356350"/>
            <a:ext cx="6332221" cy="276999"/>
          </a:xfrm>
          <a:prstGeom prst="rect">
            <a:avLst/>
          </a:prstGeom>
          <a:noFill/>
        </p:spPr>
        <p:txBody>
          <a:bodyPr wrap="square" rtlCol="0">
            <a:spAutoFit/>
          </a:bodyPr>
          <a:lstStyle/>
          <a:p>
            <a:pPr>
              <a:spcAft>
                <a:spcPts val="600"/>
              </a:spcAft>
            </a:pPr>
            <a:r>
              <a:rPr lang="en-US" sz="1200" dirty="0"/>
              <a:t>https://www.novotaste.com/taste-smell-hearing-iot-takes-on-all-these-senses-the-times-hub/</a:t>
            </a:r>
            <a:endParaRPr lang="en-US" sz="1200"/>
          </a:p>
        </p:txBody>
      </p:sp>
    </p:spTree>
    <p:extLst>
      <p:ext uri="{BB962C8B-B14F-4D97-AF65-F5344CB8AC3E}">
        <p14:creationId xmlns:p14="http://schemas.microsoft.com/office/powerpoint/2010/main" val="188958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C2F09-DD15-5D53-82E6-B2D6280B80F2}"/>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t>Web 3.0</a:t>
            </a:r>
          </a:p>
        </p:txBody>
      </p:sp>
      <p:pic>
        <p:nvPicPr>
          <p:cNvPr id="8" name="Content Placeholder 7" descr="Logo&#10;&#10;Description automatically generated with low confidence">
            <a:extLst>
              <a:ext uri="{FF2B5EF4-FFF2-40B4-BE49-F238E27FC236}">
                <a16:creationId xmlns:a16="http://schemas.microsoft.com/office/drawing/2014/main" id="{D2A50525-AF6C-4D08-A04B-CB318DC17293}"/>
              </a:ext>
            </a:extLst>
          </p:cNvPr>
          <p:cNvPicPr>
            <a:picLocks noGrp="1" noChangeAspect="1"/>
          </p:cNvPicPr>
          <p:nvPr>
            <p:ph sz="half" idx="2"/>
          </p:nvPr>
        </p:nvPicPr>
        <p:blipFill rotWithShape="1">
          <a:blip r:embed="rId2"/>
          <a:srcRect l="18700" r="2243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2DFF13F-219C-4785-E96B-87A0E1AF333C}"/>
              </a:ext>
            </a:extLst>
          </p:cNvPr>
          <p:cNvSpPr>
            <a:spLocks noGrp="1"/>
          </p:cNvSpPr>
          <p:nvPr>
            <p:ph sz="half" idx="1"/>
          </p:nvPr>
        </p:nvSpPr>
        <p:spPr>
          <a:xfrm>
            <a:off x="6513788" y="1921565"/>
            <a:ext cx="4840010" cy="4255398"/>
          </a:xfrm>
        </p:spPr>
        <p:txBody>
          <a:bodyPr vert="horz" lIns="91440" tIns="45720" rIns="91440" bIns="45720" rtlCol="0">
            <a:normAutofit/>
          </a:bodyPr>
          <a:lstStyle/>
          <a:p>
            <a:pPr marL="0" indent="0">
              <a:buNone/>
            </a:pPr>
            <a:r>
              <a:rPr lang="en-US" sz="1600" dirty="0"/>
              <a:t>It will use technologies like </a:t>
            </a:r>
            <a:r>
              <a:rPr lang="en-US" sz="1600" dirty="0">
                <a:hlinkClick r:id="rId3" tooltip="https://bernardmarr.com/what-is-virtual-reality-vr-in-60-seconds/"/>
              </a:rPr>
              <a:t>virtual reality</a:t>
            </a:r>
            <a:r>
              <a:rPr lang="en-US" sz="1600" dirty="0"/>
              <a:t> (VR) and </a:t>
            </a:r>
            <a:r>
              <a:rPr lang="en-US" sz="1600" dirty="0">
                <a:hlinkClick r:id="rId4" tooltip="https://bernardmarr.com/what-is-augmented-reality-an-easy-explanation-for-anyone/"/>
              </a:rPr>
              <a:t>augmented reality</a:t>
            </a:r>
            <a:r>
              <a:rPr lang="en-US" sz="1600" dirty="0"/>
              <a:t> (AR) to draw us in, enabling us to interact with the digital domain in more natural and immersive ways </a:t>
            </a:r>
          </a:p>
          <a:p>
            <a:pPr marL="0" indent="0">
              <a:buNone/>
            </a:pPr>
            <a:r>
              <a:rPr lang="en-US" sz="1400" b="1" dirty="0"/>
              <a:t>Web3 concepts – the DAO</a:t>
            </a:r>
            <a:endParaRPr lang="en-US" sz="1400" dirty="0"/>
          </a:p>
          <a:p>
            <a:r>
              <a:rPr lang="en-US" sz="1400" dirty="0"/>
              <a:t>The </a:t>
            </a:r>
            <a:r>
              <a:rPr lang="en-US" sz="1400" dirty="0" err="1"/>
              <a:t>Decentralised</a:t>
            </a:r>
            <a:r>
              <a:rPr lang="en-US" sz="1400" dirty="0"/>
              <a:t> Autonomous </a:t>
            </a:r>
            <a:r>
              <a:rPr lang="en-US" sz="1400" dirty="0" err="1"/>
              <a:t>Organisation</a:t>
            </a:r>
            <a:r>
              <a:rPr lang="en-US" sz="1400" dirty="0"/>
              <a:t> (DAO) is a web3 concept describing a group, company or collective that are bound by rules and regulations coded into a blockchain.</a:t>
            </a:r>
          </a:p>
          <a:p>
            <a:pPr marL="0" indent="0">
              <a:buNone/>
            </a:pPr>
            <a:r>
              <a:rPr lang="en-US" sz="1400" b="1" dirty="0"/>
              <a:t>Artificial intelligence (AI) and web 3.0</a:t>
            </a:r>
            <a:endParaRPr lang="en-US" sz="1400" dirty="0"/>
          </a:p>
          <a:p>
            <a:r>
              <a:rPr lang="en-US" sz="1400" dirty="0"/>
              <a:t>Most people believe that </a:t>
            </a:r>
            <a:r>
              <a:rPr lang="en-US" sz="1400" dirty="0">
                <a:hlinkClick r:id="rId5" tooltip="https://bernardmarr.com/what-is-ai/"/>
              </a:rPr>
              <a:t>AI</a:t>
            </a:r>
            <a:r>
              <a:rPr lang="en-US" sz="1400" dirty="0"/>
              <a:t> will play a big part in web3. This is due to the heavy involvement of machine-to-machine communication and decision-making</a:t>
            </a:r>
          </a:p>
          <a:p>
            <a:pPr marL="0" indent="0">
              <a:buNone/>
            </a:pPr>
            <a:r>
              <a:rPr lang="en-US" sz="1400" b="1" dirty="0"/>
              <a:t>How does the metaverse fit with web3?</a:t>
            </a:r>
            <a:endParaRPr lang="en-US" sz="1400" dirty="0"/>
          </a:p>
          <a:p>
            <a:r>
              <a:rPr lang="en-US" sz="1400" dirty="0"/>
              <a:t>In relation to web3, the term “metaverse” covers the next iteration of the internet’s front-end – the user interface through which we interact with the online world, communicate with other users, and manipulate data. </a:t>
            </a:r>
          </a:p>
          <a:p>
            <a:endParaRPr lang="en-US" sz="1400" dirty="0"/>
          </a:p>
        </p:txBody>
      </p:sp>
      <p:sp>
        <p:nvSpPr>
          <p:cNvPr id="4" name="Slide Number Placeholder 3">
            <a:extLst>
              <a:ext uri="{FF2B5EF4-FFF2-40B4-BE49-F238E27FC236}">
                <a16:creationId xmlns:a16="http://schemas.microsoft.com/office/drawing/2014/main" id="{42ED338A-D3CB-2E4F-5BF1-88BC42D9448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99CE687-140F-8E41-9EAA-C245FAC5B336}" type="slidenum">
              <a:rPr lang="en-US" smtClean="0">
                <a:solidFill>
                  <a:prstClr val="black">
                    <a:tint val="75000"/>
                  </a:prstClr>
                </a:solidFill>
                <a:latin typeface="Calibri" panose="020F0502020204030204"/>
              </a:rPr>
              <a:pPr>
                <a:spcAft>
                  <a:spcPts val="600"/>
                </a:spcAft>
                <a:defRPr/>
              </a:pPr>
              <a:t>12</a:t>
            </a:fld>
            <a:endParaRPr lang="en-US">
              <a:solidFill>
                <a:prstClr val="black">
                  <a:tint val="75000"/>
                </a:prstClr>
              </a:solidFill>
              <a:latin typeface="Calibri" panose="020F0502020204030204"/>
            </a:endParaRPr>
          </a:p>
        </p:txBody>
      </p:sp>
      <p:sp>
        <p:nvSpPr>
          <p:cNvPr id="10" name="TextBox 9">
            <a:extLst>
              <a:ext uri="{FF2B5EF4-FFF2-40B4-BE49-F238E27FC236}">
                <a16:creationId xmlns:a16="http://schemas.microsoft.com/office/drawing/2014/main" id="{601C5C8C-C160-8995-F827-0A6C15C16B6A}"/>
              </a:ext>
            </a:extLst>
          </p:cNvPr>
          <p:cNvSpPr txBox="1"/>
          <p:nvPr/>
        </p:nvSpPr>
        <p:spPr>
          <a:xfrm>
            <a:off x="3902764" y="6443490"/>
            <a:ext cx="6884505" cy="230832"/>
          </a:xfrm>
          <a:prstGeom prst="rect">
            <a:avLst/>
          </a:prstGeom>
          <a:noFill/>
        </p:spPr>
        <p:txBody>
          <a:bodyPr wrap="square" rtlCol="0">
            <a:spAutoFit/>
          </a:bodyPr>
          <a:lstStyle/>
          <a:p>
            <a:r>
              <a:rPr lang="en-US" sz="900" dirty="0"/>
              <a:t>https://www.forbes.com/sites/bernardmarr/2022/01/24/what-is-web3-all-about-an-easy-explanation-with-examples/?sh=33a977112255</a:t>
            </a:r>
          </a:p>
        </p:txBody>
      </p:sp>
    </p:spTree>
    <p:extLst>
      <p:ext uri="{BB962C8B-B14F-4D97-AF65-F5344CB8AC3E}">
        <p14:creationId xmlns:p14="http://schemas.microsoft.com/office/powerpoint/2010/main" val="345259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360C-B706-C151-9BEC-1C90BDB279BA}"/>
              </a:ext>
            </a:extLst>
          </p:cNvPr>
          <p:cNvSpPr>
            <a:spLocks noGrp="1"/>
          </p:cNvSpPr>
          <p:nvPr>
            <p:ph type="title"/>
          </p:nvPr>
        </p:nvSpPr>
        <p:spPr/>
        <p:txBody>
          <a:bodyPr/>
          <a:lstStyle/>
          <a:p>
            <a:r>
              <a:rPr lang="en-US"/>
              <a:t>The Five Senses of AI</a:t>
            </a:r>
            <a:endParaRPr lang="en-US" dirty="0"/>
          </a:p>
        </p:txBody>
      </p:sp>
      <p:pic>
        <p:nvPicPr>
          <p:cNvPr id="6" name="Content Placeholder 5">
            <a:extLst>
              <a:ext uri="{FF2B5EF4-FFF2-40B4-BE49-F238E27FC236}">
                <a16:creationId xmlns:a16="http://schemas.microsoft.com/office/drawing/2014/main" id="{D2C8BDCF-3519-F4C2-FEB7-071C316CA1D0}"/>
              </a:ext>
            </a:extLst>
          </p:cNvPr>
          <p:cNvPicPr>
            <a:picLocks noGrp="1" noChangeAspect="1"/>
          </p:cNvPicPr>
          <p:nvPr>
            <p:ph idx="1"/>
          </p:nvPr>
        </p:nvPicPr>
        <p:blipFill>
          <a:blip r:embed="rId2"/>
          <a:stretch>
            <a:fillRect/>
          </a:stretch>
        </p:blipFill>
        <p:spPr>
          <a:xfrm>
            <a:off x="3987800" y="1411287"/>
            <a:ext cx="7857994" cy="4945063"/>
          </a:xfrm>
        </p:spPr>
      </p:pic>
      <p:sp>
        <p:nvSpPr>
          <p:cNvPr id="4" name="Slide Number Placeholder 3">
            <a:extLst>
              <a:ext uri="{FF2B5EF4-FFF2-40B4-BE49-F238E27FC236}">
                <a16:creationId xmlns:a16="http://schemas.microsoft.com/office/drawing/2014/main" id="{0306BAE4-9AC0-6A8F-165F-FABCE74592FD}"/>
              </a:ext>
            </a:extLst>
          </p:cNvPr>
          <p:cNvSpPr>
            <a:spLocks noGrp="1"/>
          </p:cNvSpPr>
          <p:nvPr>
            <p:ph type="sldNum" sz="quarter" idx="12"/>
          </p:nvPr>
        </p:nvSpPr>
        <p:spPr/>
        <p:txBody>
          <a:bodyPr/>
          <a:lstStyle/>
          <a:p>
            <a:fld id="{899CE687-140F-8E41-9EAA-C245FAC5B336}" type="slidenum">
              <a:rPr lang="en-US" smtClean="0"/>
              <a:t>13</a:t>
            </a:fld>
            <a:endParaRPr lang="en-US" dirty="0"/>
          </a:p>
        </p:txBody>
      </p:sp>
      <p:sp>
        <p:nvSpPr>
          <p:cNvPr id="7" name="TextBox 6">
            <a:extLst>
              <a:ext uri="{FF2B5EF4-FFF2-40B4-BE49-F238E27FC236}">
                <a16:creationId xmlns:a16="http://schemas.microsoft.com/office/drawing/2014/main" id="{AF6F3B22-BAEB-3C0A-6114-DB874ADEF158}"/>
              </a:ext>
            </a:extLst>
          </p:cNvPr>
          <p:cNvSpPr txBox="1"/>
          <p:nvPr/>
        </p:nvSpPr>
        <p:spPr>
          <a:xfrm>
            <a:off x="952500" y="5466228"/>
            <a:ext cx="2832100" cy="646331"/>
          </a:xfrm>
          <a:prstGeom prst="rect">
            <a:avLst/>
          </a:prstGeom>
          <a:noFill/>
        </p:spPr>
        <p:txBody>
          <a:bodyPr wrap="square" rtlCol="0">
            <a:spAutoFit/>
          </a:bodyPr>
          <a:lstStyle/>
          <a:p>
            <a:r>
              <a:rPr lang="en-US" b="1">
                <a:hlinkClick r:id="rId3"/>
              </a:rPr>
              <a:t>Christopher Stancombe</a:t>
            </a:r>
            <a:r>
              <a:rPr lang="en-US" b="1"/>
              <a:t> </a:t>
            </a:r>
          </a:p>
          <a:p>
            <a:r>
              <a:rPr lang="en-US"/>
              <a:t>Intelligent Automation </a:t>
            </a:r>
          </a:p>
        </p:txBody>
      </p:sp>
    </p:spTree>
    <p:extLst>
      <p:ext uri="{BB962C8B-B14F-4D97-AF65-F5344CB8AC3E}">
        <p14:creationId xmlns:p14="http://schemas.microsoft.com/office/powerpoint/2010/main" val="221368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6DFA-1C3B-6ECE-E21B-A59D9DCADA0B}"/>
              </a:ext>
            </a:extLst>
          </p:cNvPr>
          <p:cNvSpPr>
            <a:spLocks noGrp="1"/>
          </p:cNvSpPr>
          <p:nvPr>
            <p:ph type="title"/>
          </p:nvPr>
        </p:nvSpPr>
        <p:spPr/>
        <p:txBody>
          <a:bodyPr/>
          <a:lstStyle/>
          <a:p>
            <a:r>
              <a:rPr lang="en-US" dirty="0"/>
              <a:t>Opportunities &amp; Challenges - Why Now?</a:t>
            </a:r>
          </a:p>
        </p:txBody>
      </p:sp>
      <p:graphicFrame>
        <p:nvGraphicFramePr>
          <p:cNvPr id="5" name="Table 5">
            <a:extLst>
              <a:ext uri="{FF2B5EF4-FFF2-40B4-BE49-F238E27FC236}">
                <a16:creationId xmlns:a16="http://schemas.microsoft.com/office/drawing/2014/main" id="{676510AD-B918-B3B7-9731-163A474B23A8}"/>
              </a:ext>
            </a:extLst>
          </p:cNvPr>
          <p:cNvGraphicFramePr>
            <a:graphicFrameLocks noGrp="1"/>
          </p:cNvGraphicFramePr>
          <p:nvPr>
            <p:ph idx="1"/>
            <p:extLst>
              <p:ext uri="{D42A27DB-BD31-4B8C-83A1-F6EECF244321}">
                <p14:modId xmlns:p14="http://schemas.microsoft.com/office/powerpoint/2010/main" val="1703749542"/>
              </p:ext>
            </p:extLst>
          </p:nvPr>
        </p:nvGraphicFramePr>
        <p:xfrm>
          <a:off x="1079500" y="1825625"/>
          <a:ext cx="10020300" cy="4107815"/>
        </p:xfrm>
        <a:graphic>
          <a:graphicData uri="http://schemas.openxmlformats.org/drawingml/2006/table">
            <a:tbl>
              <a:tblPr firstRow="1" bandRow="1">
                <a:tableStyleId>{8FD4443E-F989-4FC4-A0C8-D5A2AF1F390B}</a:tableStyleId>
              </a:tblPr>
              <a:tblGrid>
                <a:gridCol w="4091475">
                  <a:extLst>
                    <a:ext uri="{9D8B030D-6E8A-4147-A177-3AD203B41FA5}">
                      <a16:colId xmlns:a16="http://schemas.microsoft.com/office/drawing/2014/main" val="4010621096"/>
                    </a:ext>
                  </a:extLst>
                </a:gridCol>
                <a:gridCol w="1751105">
                  <a:extLst>
                    <a:ext uri="{9D8B030D-6E8A-4147-A177-3AD203B41FA5}">
                      <a16:colId xmlns:a16="http://schemas.microsoft.com/office/drawing/2014/main" val="2076809196"/>
                    </a:ext>
                  </a:extLst>
                </a:gridCol>
                <a:gridCol w="2177735">
                  <a:extLst>
                    <a:ext uri="{9D8B030D-6E8A-4147-A177-3AD203B41FA5}">
                      <a16:colId xmlns:a16="http://schemas.microsoft.com/office/drawing/2014/main" val="3242883783"/>
                    </a:ext>
                  </a:extLst>
                </a:gridCol>
                <a:gridCol w="1999985">
                  <a:extLst>
                    <a:ext uri="{9D8B030D-6E8A-4147-A177-3AD203B41FA5}">
                      <a16:colId xmlns:a16="http://schemas.microsoft.com/office/drawing/2014/main" val="1610344975"/>
                    </a:ext>
                  </a:extLst>
                </a:gridCol>
              </a:tblGrid>
              <a:tr h="370840">
                <a:tc>
                  <a:txBody>
                    <a:bodyPr/>
                    <a:lstStyle/>
                    <a:p>
                      <a:r>
                        <a:rPr lang="en-US"/>
                        <a:t>Challenge</a:t>
                      </a:r>
                      <a:endParaRPr lang="en-US" dirty="0"/>
                    </a:p>
                  </a:txBody>
                  <a:tcPr/>
                </a:tc>
                <a:tc>
                  <a:txBody>
                    <a:bodyPr/>
                    <a:lstStyle/>
                    <a:p>
                      <a:pPr algn="ctr"/>
                      <a:r>
                        <a:rPr lang="en-US" dirty="0"/>
                        <a:t>IoT Impact</a:t>
                      </a:r>
                    </a:p>
                  </a:txBody>
                  <a:tcPr/>
                </a:tc>
                <a:tc>
                  <a:txBody>
                    <a:bodyPr/>
                    <a:lstStyle/>
                    <a:p>
                      <a:pPr algn="ctr"/>
                      <a:r>
                        <a:rPr lang="en-US"/>
                        <a:t>AI Impact</a:t>
                      </a:r>
                      <a:endParaRPr lang="en-US" dirty="0"/>
                    </a:p>
                  </a:txBody>
                  <a:tcPr/>
                </a:tc>
                <a:tc>
                  <a:txBody>
                    <a:bodyPr/>
                    <a:lstStyle/>
                    <a:p>
                      <a:pPr algn="ctr"/>
                      <a:r>
                        <a:rPr lang="en-US" dirty="0"/>
                        <a:t>Blockchain Impact</a:t>
                      </a:r>
                    </a:p>
                  </a:txBody>
                  <a:tcPr/>
                </a:tc>
                <a:extLst>
                  <a:ext uri="{0D108BD9-81ED-4DB2-BD59-A6C34878D82A}">
                    <a16:rowId xmlns:a16="http://schemas.microsoft.com/office/drawing/2014/main" val="5807305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Too much data to make sense of</a:t>
                      </a:r>
                      <a:endParaRPr lang="en-US" dirty="0"/>
                    </a:p>
                  </a:txBody>
                  <a:tcPr/>
                </a:tc>
                <a:tc>
                  <a:txBody>
                    <a:bodyPr/>
                    <a:lstStyle/>
                    <a:p>
                      <a:pPr algn="ctr"/>
                      <a:r>
                        <a:rPr lang="en-US" sz="2000" dirty="0"/>
                        <a:t>H</a:t>
                      </a:r>
                    </a:p>
                  </a:txBody>
                  <a:tcPr/>
                </a:tc>
                <a:tc>
                  <a:txBody>
                    <a:bodyPr/>
                    <a:lstStyle/>
                    <a:p>
                      <a:pPr algn="ctr"/>
                      <a:r>
                        <a:rPr lang="en-US" sz="2000" dirty="0"/>
                        <a:t>H</a:t>
                      </a:r>
                    </a:p>
                  </a:txBody>
                  <a:tcPr/>
                </a:tc>
                <a:tc>
                  <a:txBody>
                    <a:bodyPr/>
                    <a:lstStyle/>
                    <a:p>
                      <a:pPr algn="ctr"/>
                      <a:endParaRPr lang="en-US" sz="2000" dirty="0"/>
                    </a:p>
                  </a:txBody>
                  <a:tcPr/>
                </a:tc>
                <a:extLst>
                  <a:ext uri="{0D108BD9-81ED-4DB2-BD59-A6C34878D82A}">
                    <a16:rowId xmlns:a16="http://schemas.microsoft.com/office/drawing/2014/main" val="23955182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fast for human analysis</a:t>
                      </a:r>
                      <a:endParaRPr lang="en-US" dirty="0"/>
                    </a:p>
                  </a:txBody>
                  <a:tcPr/>
                </a:tc>
                <a:tc>
                  <a:txBody>
                    <a:bodyPr/>
                    <a:lstStyle/>
                    <a:p>
                      <a:pPr algn="ctr"/>
                      <a:r>
                        <a:rPr lang="en-US" sz="2000" dirty="0"/>
                        <a:t>H</a:t>
                      </a:r>
                    </a:p>
                  </a:txBody>
                  <a:tcPr/>
                </a:tc>
                <a:tc>
                  <a:txBody>
                    <a:bodyPr/>
                    <a:lstStyle/>
                    <a:p>
                      <a:pPr algn="ctr"/>
                      <a:r>
                        <a:rPr lang="en-US" sz="2000"/>
                        <a:t>H</a:t>
                      </a:r>
                      <a:endParaRPr lang="en-US" sz="2000" dirty="0"/>
                    </a:p>
                  </a:txBody>
                  <a:tcPr/>
                </a:tc>
                <a:tc>
                  <a:txBody>
                    <a:bodyPr/>
                    <a:lstStyle/>
                    <a:p>
                      <a:pPr algn="ctr"/>
                      <a:endParaRPr lang="en-US" sz="2000" dirty="0"/>
                    </a:p>
                  </a:txBody>
                  <a:tcPr/>
                </a:tc>
                <a:extLst>
                  <a:ext uri="{0D108BD9-81ED-4DB2-BD59-A6C34878D82A}">
                    <a16:rowId xmlns:a16="http://schemas.microsoft.com/office/drawing/2014/main" val="1704361499"/>
                  </a:ext>
                </a:extLst>
              </a:tr>
              <a:tr h="567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Precision beyond human capability</a:t>
                      </a:r>
                    </a:p>
                  </a:txBody>
                  <a:tcPr/>
                </a:tc>
                <a:tc>
                  <a:txBody>
                    <a:bodyPr/>
                    <a:lstStyle/>
                    <a:p>
                      <a:pPr algn="ctr"/>
                      <a:r>
                        <a:rPr lang="en-US" sz="2000" dirty="0"/>
                        <a:t>H</a:t>
                      </a:r>
                    </a:p>
                  </a:txBody>
                  <a:tcPr/>
                </a:tc>
                <a:tc>
                  <a:txBody>
                    <a:bodyPr/>
                    <a:lstStyle/>
                    <a:p>
                      <a:pPr algn="ctr"/>
                      <a:r>
                        <a:rPr lang="en-US" sz="2000" dirty="0"/>
                        <a:t>H</a:t>
                      </a:r>
                    </a:p>
                  </a:txBody>
                  <a:tcPr/>
                </a:tc>
                <a:tc>
                  <a:txBody>
                    <a:bodyPr/>
                    <a:lstStyle/>
                    <a:p>
                      <a:pPr algn="ctr"/>
                      <a:r>
                        <a:rPr lang="en-US" sz="2000"/>
                        <a:t>M</a:t>
                      </a:r>
                      <a:endParaRPr lang="en-US" sz="2000" dirty="0"/>
                    </a:p>
                  </a:txBody>
                  <a:tcPr/>
                </a:tc>
                <a:extLst>
                  <a:ext uri="{0D108BD9-81ED-4DB2-BD59-A6C34878D82A}">
                    <a16:rowId xmlns:a16="http://schemas.microsoft.com/office/drawing/2014/main" val="22103505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Smart Algorithms</a:t>
                      </a:r>
                    </a:p>
                  </a:txBody>
                  <a:tcPr/>
                </a:tc>
                <a:tc>
                  <a:txBody>
                    <a:bodyPr/>
                    <a:lstStyle/>
                    <a:p>
                      <a:pPr algn="ctr"/>
                      <a:endParaRPr lang="en-US" sz="2000" dirty="0"/>
                    </a:p>
                  </a:txBody>
                  <a:tcPr/>
                </a:tc>
                <a:tc>
                  <a:txBody>
                    <a:bodyPr/>
                    <a:lstStyle/>
                    <a:p>
                      <a:pPr algn="ctr"/>
                      <a:r>
                        <a:rPr lang="en-US" sz="2000" dirty="0"/>
                        <a:t>H</a:t>
                      </a:r>
                    </a:p>
                  </a:txBody>
                  <a:tcPr/>
                </a:tc>
                <a:tc>
                  <a:txBody>
                    <a:bodyPr/>
                    <a:lstStyle/>
                    <a:p>
                      <a:pPr algn="ctr"/>
                      <a:endParaRPr lang="en-US" sz="2000" dirty="0"/>
                    </a:p>
                  </a:txBody>
                  <a:tcPr/>
                </a:tc>
                <a:extLst>
                  <a:ext uri="{0D108BD9-81ED-4DB2-BD59-A6C34878D82A}">
                    <a16:rowId xmlns:a16="http://schemas.microsoft.com/office/drawing/2014/main" val="4051473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Shared sources of authoritative data</a:t>
                      </a:r>
                      <a:endParaRPr lang="en-US" dirty="0"/>
                    </a:p>
                  </a:txBody>
                  <a:tcPr/>
                </a:tc>
                <a:tc>
                  <a:txBody>
                    <a:bodyPr/>
                    <a:lstStyle/>
                    <a:p>
                      <a:pPr algn="ctr"/>
                      <a:r>
                        <a:rPr lang="en-US" sz="2000"/>
                        <a:t>H</a:t>
                      </a:r>
                      <a:endParaRPr lang="en-US" sz="2000" dirty="0"/>
                    </a:p>
                  </a:txBody>
                  <a:tcPr/>
                </a:tc>
                <a:tc>
                  <a:txBody>
                    <a:bodyPr/>
                    <a:lstStyle/>
                    <a:p>
                      <a:pPr algn="ctr"/>
                      <a:r>
                        <a:rPr lang="en-US" sz="2000"/>
                        <a:t>M</a:t>
                      </a:r>
                      <a:endParaRPr lang="en-US" sz="2000" dirty="0"/>
                    </a:p>
                  </a:txBody>
                  <a:tcPr/>
                </a:tc>
                <a:tc>
                  <a:txBody>
                    <a:bodyPr/>
                    <a:lstStyle/>
                    <a:p>
                      <a:pPr algn="ctr"/>
                      <a:r>
                        <a:rPr lang="en-US" sz="2000" dirty="0"/>
                        <a:t>H</a:t>
                      </a:r>
                    </a:p>
                  </a:txBody>
                  <a:tcPr/>
                </a:tc>
                <a:extLst>
                  <a:ext uri="{0D108BD9-81ED-4DB2-BD59-A6C34878D82A}">
                    <a16:rowId xmlns:a16="http://schemas.microsoft.com/office/drawing/2014/main" val="24603568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Machine to Machine Communication</a:t>
                      </a:r>
                      <a:endParaRPr lang="en-US" dirty="0"/>
                    </a:p>
                  </a:txBody>
                  <a:tcPr/>
                </a:tc>
                <a:tc>
                  <a:txBody>
                    <a:bodyPr/>
                    <a:lstStyle/>
                    <a:p>
                      <a:pPr algn="ctr"/>
                      <a:r>
                        <a:rPr lang="en-US" sz="2000"/>
                        <a:t>H</a:t>
                      </a:r>
                      <a:endParaRPr lang="en-US" sz="2000" dirty="0"/>
                    </a:p>
                  </a:txBody>
                  <a:tcPr/>
                </a:tc>
                <a:tc>
                  <a:txBody>
                    <a:bodyPr/>
                    <a:lstStyle/>
                    <a:p>
                      <a:pPr algn="ctr"/>
                      <a:r>
                        <a:rPr lang="en-US" sz="2000"/>
                        <a:t>H</a:t>
                      </a:r>
                      <a:endParaRPr lang="en-US" sz="2000" dirty="0"/>
                    </a:p>
                  </a:txBody>
                  <a:tcPr/>
                </a:tc>
                <a:tc>
                  <a:txBody>
                    <a:bodyPr/>
                    <a:lstStyle/>
                    <a:p>
                      <a:pPr algn="ctr"/>
                      <a:r>
                        <a:rPr lang="en-US" sz="2000" dirty="0"/>
                        <a:t>H</a:t>
                      </a:r>
                    </a:p>
                  </a:txBody>
                  <a:tcPr/>
                </a:tc>
                <a:extLst>
                  <a:ext uri="{0D108BD9-81ED-4DB2-BD59-A6C34878D82A}">
                    <a16:rowId xmlns:a16="http://schemas.microsoft.com/office/drawing/2014/main" val="13037191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Distributed Location of Collection</a:t>
                      </a:r>
                      <a:endParaRPr lang="en-US" dirty="0"/>
                    </a:p>
                  </a:txBody>
                  <a:tcPr/>
                </a:tc>
                <a:tc>
                  <a:txBody>
                    <a:bodyPr/>
                    <a:lstStyle/>
                    <a:p>
                      <a:pPr algn="ctr"/>
                      <a:r>
                        <a:rPr lang="en-US" sz="2000"/>
                        <a:t>H</a:t>
                      </a:r>
                      <a:endParaRPr lang="en-US" sz="2000" dirty="0"/>
                    </a:p>
                  </a:txBody>
                  <a:tcPr/>
                </a:tc>
                <a:tc>
                  <a:txBody>
                    <a:bodyPr/>
                    <a:lstStyle/>
                    <a:p>
                      <a:pPr algn="ctr"/>
                      <a:endParaRPr lang="en-US" sz="2000" dirty="0"/>
                    </a:p>
                  </a:txBody>
                  <a:tcPr/>
                </a:tc>
                <a:tc>
                  <a:txBody>
                    <a:bodyPr/>
                    <a:lstStyle/>
                    <a:p>
                      <a:pPr algn="ctr"/>
                      <a:r>
                        <a:rPr lang="en-US" sz="2000" dirty="0"/>
                        <a:t>H</a:t>
                      </a:r>
                    </a:p>
                  </a:txBody>
                  <a:tcPr/>
                </a:tc>
                <a:extLst>
                  <a:ext uri="{0D108BD9-81ED-4DB2-BD59-A6C34878D82A}">
                    <a16:rowId xmlns:a16="http://schemas.microsoft.com/office/drawing/2014/main" val="20225672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Machine Interfaces</a:t>
                      </a:r>
                      <a:endParaRPr lang="en-US" dirty="0"/>
                    </a:p>
                  </a:txBody>
                  <a:tcPr/>
                </a:tc>
                <a:tc>
                  <a:txBody>
                    <a:bodyPr/>
                    <a:lstStyle/>
                    <a:p>
                      <a:pPr algn="ctr"/>
                      <a:r>
                        <a:rPr lang="en-US" sz="2000"/>
                        <a:t>M</a:t>
                      </a:r>
                      <a:endParaRPr lang="en-US" sz="2000" dirty="0"/>
                    </a:p>
                  </a:txBody>
                  <a:tcPr/>
                </a:tc>
                <a:tc>
                  <a:txBody>
                    <a:bodyPr/>
                    <a:lstStyle/>
                    <a:p>
                      <a:pPr algn="ctr"/>
                      <a:r>
                        <a:rPr lang="en-US" sz="2000"/>
                        <a:t>M</a:t>
                      </a:r>
                      <a:endParaRPr lang="en-US" sz="2000" dirty="0"/>
                    </a:p>
                  </a:txBody>
                  <a:tcPr/>
                </a:tc>
                <a:tc>
                  <a:txBody>
                    <a:bodyPr/>
                    <a:lstStyle/>
                    <a:p>
                      <a:pPr algn="ctr"/>
                      <a:r>
                        <a:rPr lang="en-US" sz="2000" dirty="0"/>
                        <a:t>M</a:t>
                      </a:r>
                    </a:p>
                  </a:txBody>
                  <a:tcPr/>
                </a:tc>
                <a:extLst>
                  <a:ext uri="{0D108BD9-81ED-4DB2-BD59-A6C34878D82A}">
                    <a16:rowId xmlns:a16="http://schemas.microsoft.com/office/drawing/2014/main" val="18899488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Compliance with Policies and Regulations</a:t>
                      </a:r>
                    </a:p>
                  </a:txBody>
                  <a:tcPr/>
                </a:tc>
                <a:tc>
                  <a:txBody>
                    <a:bodyPr/>
                    <a:lstStyle/>
                    <a:p>
                      <a:pPr algn="ctr"/>
                      <a:r>
                        <a:rPr lang="en-US" sz="2000" dirty="0"/>
                        <a:t>L</a:t>
                      </a:r>
                    </a:p>
                  </a:txBody>
                  <a:tcPr/>
                </a:tc>
                <a:tc>
                  <a:txBody>
                    <a:bodyPr/>
                    <a:lstStyle/>
                    <a:p>
                      <a:pPr algn="ctr"/>
                      <a:r>
                        <a:rPr lang="en-US" sz="2000" dirty="0"/>
                        <a:t>M</a:t>
                      </a:r>
                    </a:p>
                  </a:txBody>
                  <a:tcPr/>
                </a:tc>
                <a:tc>
                  <a:txBody>
                    <a:bodyPr/>
                    <a:lstStyle/>
                    <a:p>
                      <a:pPr algn="ctr"/>
                      <a:r>
                        <a:rPr lang="en-US" sz="2000" dirty="0"/>
                        <a:t>L</a:t>
                      </a:r>
                    </a:p>
                  </a:txBody>
                  <a:tcPr/>
                </a:tc>
                <a:extLst>
                  <a:ext uri="{0D108BD9-81ED-4DB2-BD59-A6C34878D82A}">
                    <a16:rowId xmlns:a16="http://schemas.microsoft.com/office/drawing/2014/main" val="3098956283"/>
                  </a:ext>
                </a:extLst>
              </a:tr>
            </a:tbl>
          </a:graphicData>
        </a:graphic>
      </p:graphicFrame>
      <p:sp>
        <p:nvSpPr>
          <p:cNvPr id="4" name="Slide Number Placeholder 3">
            <a:extLst>
              <a:ext uri="{FF2B5EF4-FFF2-40B4-BE49-F238E27FC236}">
                <a16:creationId xmlns:a16="http://schemas.microsoft.com/office/drawing/2014/main" id="{651504D9-27AD-0E4C-7A35-794F015A061F}"/>
              </a:ext>
            </a:extLst>
          </p:cNvPr>
          <p:cNvSpPr>
            <a:spLocks noGrp="1"/>
          </p:cNvSpPr>
          <p:nvPr>
            <p:ph type="sldNum" sz="quarter" idx="12"/>
          </p:nvPr>
        </p:nvSpPr>
        <p:spPr/>
        <p:txBody>
          <a:bodyPr/>
          <a:lstStyle/>
          <a:p>
            <a:fld id="{899CE687-140F-8E41-9EAA-C245FAC5B336}" type="slidenum">
              <a:rPr lang="en-US" smtClean="0"/>
              <a:t>14</a:t>
            </a:fld>
            <a:endParaRPr lang="en-US" dirty="0"/>
          </a:p>
        </p:txBody>
      </p:sp>
    </p:spTree>
    <p:extLst>
      <p:ext uri="{BB962C8B-B14F-4D97-AF65-F5344CB8AC3E}">
        <p14:creationId xmlns:p14="http://schemas.microsoft.com/office/powerpoint/2010/main" val="154050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778DB5-7440-D8C6-EC1D-E65D53503030}"/>
              </a:ext>
            </a:extLst>
          </p:cNvPr>
          <p:cNvSpPr>
            <a:spLocks noGrp="1"/>
          </p:cNvSpPr>
          <p:nvPr>
            <p:ph type="title"/>
          </p:nvPr>
        </p:nvSpPr>
        <p:spPr>
          <a:xfrm>
            <a:off x="838201" y="365125"/>
            <a:ext cx="3816095" cy="1938076"/>
          </a:xfrm>
        </p:spPr>
        <p:txBody>
          <a:bodyPr>
            <a:normAutofit/>
          </a:bodyPr>
          <a:lstStyle/>
          <a:p>
            <a:r>
              <a:rPr lang="en-US"/>
              <a:t>Building Blocks</a:t>
            </a:r>
          </a:p>
        </p:txBody>
      </p:sp>
      <p:pic>
        <p:nvPicPr>
          <p:cNvPr id="7" name="Picture 6" descr="A picture containing text&#10;&#10;Description automatically generated">
            <a:extLst>
              <a:ext uri="{FF2B5EF4-FFF2-40B4-BE49-F238E27FC236}">
                <a16:creationId xmlns:a16="http://schemas.microsoft.com/office/drawing/2014/main" id="{C809DEB7-EF34-BAC7-4EE1-2FEE2857FA86}"/>
              </a:ext>
            </a:extLst>
          </p:cNvPr>
          <p:cNvPicPr>
            <a:picLocks noChangeAspect="1"/>
          </p:cNvPicPr>
          <p:nvPr/>
        </p:nvPicPr>
        <p:blipFill rotWithShape="1">
          <a:blip r:embed="rId2"/>
          <a:srcRect t="20026" r="-1" b="3742"/>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9" name="Picture 8" descr="A picture containing device, miller&#10;&#10;Description automatically generated">
            <a:extLst>
              <a:ext uri="{FF2B5EF4-FFF2-40B4-BE49-F238E27FC236}">
                <a16:creationId xmlns:a16="http://schemas.microsoft.com/office/drawing/2014/main" id="{BD46F584-F767-89E0-AEE8-4B26B0694D97}"/>
              </a:ext>
            </a:extLst>
          </p:cNvPr>
          <p:cNvPicPr>
            <a:picLocks noChangeAspect="1"/>
          </p:cNvPicPr>
          <p:nvPr/>
        </p:nvPicPr>
        <p:blipFill rotWithShape="1">
          <a:blip r:embed="rId3"/>
          <a:srcRect t="9460" b="17857"/>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4" name="Slide Number Placeholder 3">
            <a:extLst>
              <a:ext uri="{FF2B5EF4-FFF2-40B4-BE49-F238E27FC236}">
                <a16:creationId xmlns:a16="http://schemas.microsoft.com/office/drawing/2014/main" id="{05DB625D-896A-5A9F-9E8F-A8083B0563A2}"/>
              </a:ext>
            </a:extLst>
          </p:cNvPr>
          <p:cNvSpPr>
            <a:spLocks noGrp="1"/>
          </p:cNvSpPr>
          <p:nvPr>
            <p:ph type="sldNum" sz="quarter" idx="12"/>
          </p:nvPr>
        </p:nvSpPr>
        <p:spPr>
          <a:xfrm>
            <a:off x="10515600" y="6356350"/>
            <a:ext cx="838200" cy="365125"/>
          </a:xfrm>
        </p:spPr>
        <p:txBody>
          <a:bodyPr>
            <a:normAutofit/>
          </a:bodyPr>
          <a:lstStyle/>
          <a:p>
            <a:pPr>
              <a:spcAft>
                <a:spcPts val="600"/>
              </a:spcAft>
            </a:pPr>
            <a:fld id="{899CE687-140F-8E41-9EAA-C245FAC5B336}" type="slidenum">
              <a:rPr lang="en-US">
                <a:solidFill>
                  <a:srgbClr val="FFFFFF"/>
                </a:solidFill>
              </a:rPr>
              <a:pPr>
                <a:spcAft>
                  <a:spcPts val="600"/>
                </a:spcAft>
              </a:pPr>
              <a:t>15</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37086A96-12D0-04A3-F1A0-1FB97F1FD50A}"/>
              </a:ext>
            </a:extLst>
          </p:cNvPr>
          <p:cNvGraphicFramePr>
            <a:graphicFrameLocks noGrp="1"/>
          </p:cNvGraphicFramePr>
          <p:nvPr>
            <p:ph idx="1"/>
            <p:extLst>
              <p:ext uri="{D42A27DB-BD31-4B8C-83A1-F6EECF244321}">
                <p14:modId xmlns:p14="http://schemas.microsoft.com/office/powerpoint/2010/main" val="4244295316"/>
              </p:ext>
            </p:extLst>
          </p:nvPr>
        </p:nvGraphicFramePr>
        <p:xfrm>
          <a:off x="838201" y="2482589"/>
          <a:ext cx="3816096" cy="3694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650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E2A2-3F2D-EEA4-3662-B49B4AADD996}"/>
              </a:ext>
            </a:extLst>
          </p:cNvPr>
          <p:cNvSpPr>
            <a:spLocks noGrp="1"/>
          </p:cNvSpPr>
          <p:nvPr>
            <p:ph type="title"/>
          </p:nvPr>
        </p:nvSpPr>
        <p:spPr/>
        <p:txBody>
          <a:bodyPr/>
          <a:lstStyle/>
          <a:p>
            <a:r>
              <a:rPr lang="en-US" dirty="0"/>
              <a:t>Communication Protocols</a:t>
            </a:r>
          </a:p>
        </p:txBody>
      </p:sp>
      <p:graphicFrame>
        <p:nvGraphicFramePr>
          <p:cNvPr id="6" name="Content Placeholder 2">
            <a:extLst>
              <a:ext uri="{FF2B5EF4-FFF2-40B4-BE49-F238E27FC236}">
                <a16:creationId xmlns:a16="http://schemas.microsoft.com/office/drawing/2014/main" id="{011BD786-6265-90A0-A33C-D2DDA9491F39}"/>
              </a:ext>
            </a:extLst>
          </p:cNvPr>
          <p:cNvGraphicFramePr>
            <a:graphicFrameLocks noGrp="1"/>
          </p:cNvGraphicFramePr>
          <p:nvPr>
            <p:ph idx="1"/>
            <p:extLst>
              <p:ext uri="{D42A27DB-BD31-4B8C-83A1-F6EECF244321}">
                <p14:modId xmlns:p14="http://schemas.microsoft.com/office/powerpoint/2010/main" val="3604329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B1C6EEF-DE77-7B2E-10A1-5135661B2094}"/>
              </a:ext>
            </a:extLst>
          </p:cNvPr>
          <p:cNvSpPr>
            <a:spLocks noGrp="1"/>
          </p:cNvSpPr>
          <p:nvPr>
            <p:ph type="sldNum" sz="quarter" idx="12"/>
          </p:nvPr>
        </p:nvSpPr>
        <p:spPr/>
        <p:txBody>
          <a:bodyPr/>
          <a:lstStyle/>
          <a:p>
            <a:fld id="{899CE687-140F-8E41-9EAA-C245FAC5B336}" type="slidenum">
              <a:rPr lang="en-US" smtClean="0"/>
              <a:t>16</a:t>
            </a:fld>
            <a:endParaRPr lang="en-US" dirty="0"/>
          </a:p>
        </p:txBody>
      </p:sp>
    </p:spTree>
    <p:extLst>
      <p:ext uri="{BB962C8B-B14F-4D97-AF65-F5344CB8AC3E}">
        <p14:creationId xmlns:p14="http://schemas.microsoft.com/office/powerpoint/2010/main" val="57294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75DA-B9BB-D9BE-0CA7-89EAD75A5867}"/>
              </a:ext>
            </a:extLst>
          </p:cNvPr>
          <p:cNvSpPr>
            <a:spLocks noGrp="1"/>
          </p:cNvSpPr>
          <p:nvPr>
            <p:ph type="title"/>
          </p:nvPr>
        </p:nvSpPr>
        <p:spPr/>
        <p:txBody>
          <a:bodyPr/>
          <a:lstStyle/>
          <a:p>
            <a:r>
              <a:rPr lang="en-US" dirty="0"/>
              <a:t>IoT meet Blockchain – Economics in Helium </a:t>
            </a:r>
          </a:p>
        </p:txBody>
      </p:sp>
      <p:pic>
        <p:nvPicPr>
          <p:cNvPr id="6" name="Content Placeholder 5">
            <a:extLst>
              <a:ext uri="{FF2B5EF4-FFF2-40B4-BE49-F238E27FC236}">
                <a16:creationId xmlns:a16="http://schemas.microsoft.com/office/drawing/2014/main" id="{49F7FC17-47D8-D2AB-57B3-6D4A4A8E72F4}"/>
              </a:ext>
            </a:extLst>
          </p:cNvPr>
          <p:cNvPicPr>
            <a:picLocks noGrp="1" noChangeAspect="1"/>
          </p:cNvPicPr>
          <p:nvPr>
            <p:ph idx="1"/>
          </p:nvPr>
        </p:nvPicPr>
        <p:blipFill>
          <a:blip r:embed="rId2"/>
          <a:stretch>
            <a:fillRect/>
          </a:stretch>
        </p:blipFill>
        <p:spPr>
          <a:xfrm>
            <a:off x="8226335" y="1630007"/>
            <a:ext cx="3511730" cy="4026107"/>
          </a:xfrm>
        </p:spPr>
      </p:pic>
      <p:sp>
        <p:nvSpPr>
          <p:cNvPr id="4" name="Slide Number Placeholder 3">
            <a:extLst>
              <a:ext uri="{FF2B5EF4-FFF2-40B4-BE49-F238E27FC236}">
                <a16:creationId xmlns:a16="http://schemas.microsoft.com/office/drawing/2014/main" id="{7250418E-2671-5A70-AE34-7AB8E9CA5289}"/>
              </a:ext>
            </a:extLst>
          </p:cNvPr>
          <p:cNvSpPr>
            <a:spLocks noGrp="1"/>
          </p:cNvSpPr>
          <p:nvPr>
            <p:ph type="sldNum" sz="quarter" idx="12"/>
          </p:nvPr>
        </p:nvSpPr>
        <p:spPr/>
        <p:txBody>
          <a:bodyPr/>
          <a:lstStyle/>
          <a:p>
            <a:fld id="{899CE687-140F-8E41-9EAA-C245FAC5B336}" type="slidenum">
              <a:rPr lang="en-US" smtClean="0"/>
              <a:t>17</a:t>
            </a:fld>
            <a:endParaRPr lang="en-US" dirty="0"/>
          </a:p>
        </p:txBody>
      </p:sp>
      <p:pic>
        <p:nvPicPr>
          <p:cNvPr id="8" name="Picture 7">
            <a:extLst>
              <a:ext uri="{FF2B5EF4-FFF2-40B4-BE49-F238E27FC236}">
                <a16:creationId xmlns:a16="http://schemas.microsoft.com/office/drawing/2014/main" id="{5B039695-88AB-D393-3B51-CDDDDBE74250}"/>
              </a:ext>
            </a:extLst>
          </p:cNvPr>
          <p:cNvPicPr>
            <a:picLocks noChangeAspect="1"/>
          </p:cNvPicPr>
          <p:nvPr/>
        </p:nvPicPr>
        <p:blipFill>
          <a:blip r:embed="rId3"/>
          <a:stretch>
            <a:fillRect/>
          </a:stretch>
        </p:blipFill>
        <p:spPr>
          <a:xfrm>
            <a:off x="1052346" y="1690688"/>
            <a:ext cx="2978303" cy="4349974"/>
          </a:xfrm>
          <a:prstGeom prst="rect">
            <a:avLst/>
          </a:prstGeom>
        </p:spPr>
      </p:pic>
      <p:pic>
        <p:nvPicPr>
          <p:cNvPr id="10" name="Picture 9">
            <a:extLst>
              <a:ext uri="{FF2B5EF4-FFF2-40B4-BE49-F238E27FC236}">
                <a16:creationId xmlns:a16="http://schemas.microsoft.com/office/drawing/2014/main" id="{FC8DF346-BE15-C505-E84F-ED69B8F629A4}"/>
              </a:ext>
            </a:extLst>
          </p:cNvPr>
          <p:cNvPicPr>
            <a:picLocks noChangeAspect="1"/>
          </p:cNvPicPr>
          <p:nvPr/>
        </p:nvPicPr>
        <p:blipFill>
          <a:blip r:embed="rId4"/>
          <a:stretch>
            <a:fillRect/>
          </a:stretch>
        </p:blipFill>
        <p:spPr>
          <a:xfrm>
            <a:off x="3695889" y="4153739"/>
            <a:ext cx="4800221" cy="2246332"/>
          </a:xfrm>
          <a:prstGeom prst="rect">
            <a:avLst/>
          </a:prstGeom>
        </p:spPr>
      </p:pic>
      <p:sp>
        <p:nvSpPr>
          <p:cNvPr id="11" name="TextBox 10">
            <a:extLst>
              <a:ext uri="{FF2B5EF4-FFF2-40B4-BE49-F238E27FC236}">
                <a16:creationId xmlns:a16="http://schemas.microsoft.com/office/drawing/2014/main" id="{FA2F21DE-8465-CAAE-69B5-41DFAB9A3117}"/>
              </a:ext>
            </a:extLst>
          </p:cNvPr>
          <p:cNvSpPr txBox="1"/>
          <p:nvPr/>
        </p:nvSpPr>
        <p:spPr>
          <a:xfrm>
            <a:off x="8889559" y="5920150"/>
            <a:ext cx="2917145" cy="369332"/>
          </a:xfrm>
          <a:prstGeom prst="rect">
            <a:avLst/>
          </a:prstGeom>
          <a:noFill/>
        </p:spPr>
        <p:txBody>
          <a:bodyPr wrap="none" rtlCol="0">
            <a:spAutoFit/>
          </a:bodyPr>
          <a:lstStyle/>
          <a:p>
            <a:r>
              <a:rPr lang="en-US" dirty="0"/>
              <a:t>https://explorer.helium.com/</a:t>
            </a:r>
          </a:p>
        </p:txBody>
      </p:sp>
      <p:pic>
        <p:nvPicPr>
          <p:cNvPr id="13" name="Picture 12">
            <a:extLst>
              <a:ext uri="{FF2B5EF4-FFF2-40B4-BE49-F238E27FC236}">
                <a16:creationId xmlns:a16="http://schemas.microsoft.com/office/drawing/2014/main" id="{2A62AF11-D2EA-AA2F-06D5-4C8D1977C2C3}"/>
              </a:ext>
            </a:extLst>
          </p:cNvPr>
          <p:cNvPicPr>
            <a:picLocks noChangeAspect="1"/>
          </p:cNvPicPr>
          <p:nvPr/>
        </p:nvPicPr>
        <p:blipFill>
          <a:blip r:embed="rId5"/>
          <a:stretch>
            <a:fillRect/>
          </a:stretch>
        </p:blipFill>
        <p:spPr>
          <a:xfrm>
            <a:off x="4920627" y="1630007"/>
            <a:ext cx="2921443" cy="1798993"/>
          </a:xfrm>
          <a:prstGeom prst="rect">
            <a:avLst/>
          </a:prstGeom>
        </p:spPr>
      </p:pic>
    </p:spTree>
    <p:extLst>
      <p:ext uri="{BB962C8B-B14F-4D97-AF65-F5344CB8AC3E}">
        <p14:creationId xmlns:p14="http://schemas.microsoft.com/office/powerpoint/2010/main" val="127193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0CFD-B0EC-BB70-F7E0-052135BB9A1E}"/>
              </a:ext>
            </a:extLst>
          </p:cNvPr>
          <p:cNvSpPr>
            <a:spLocks noGrp="1"/>
          </p:cNvSpPr>
          <p:nvPr>
            <p:ph type="title"/>
          </p:nvPr>
        </p:nvSpPr>
        <p:spPr>
          <a:xfrm>
            <a:off x="406400" y="5738018"/>
            <a:ext cx="10515600" cy="1325563"/>
          </a:xfrm>
        </p:spPr>
        <p:txBody>
          <a:bodyPr/>
          <a:lstStyle/>
          <a:p>
            <a:r>
              <a:rPr lang="en-US" dirty="0"/>
              <a:t>Applications</a:t>
            </a:r>
          </a:p>
        </p:txBody>
      </p:sp>
      <p:pic>
        <p:nvPicPr>
          <p:cNvPr id="9" name="Content Placeholder 8">
            <a:extLst>
              <a:ext uri="{FF2B5EF4-FFF2-40B4-BE49-F238E27FC236}">
                <a16:creationId xmlns:a16="http://schemas.microsoft.com/office/drawing/2014/main" id="{849232DA-A332-B030-E626-FA59AA1DA91D}"/>
              </a:ext>
            </a:extLst>
          </p:cNvPr>
          <p:cNvPicPr>
            <a:picLocks noGrp="1" noChangeAspect="1"/>
          </p:cNvPicPr>
          <p:nvPr>
            <p:ph idx="1"/>
          </p:nvPr>
        </p:nvPicPr>
        <p:blipFill>
          <a:blip r:embed="rId2"/>
          <a:stretch>
            <a:fillRect/>
          </a:stretch>
        </p:blipFill>
        <p:spPr>
          <a:xfrm>
            <a:off x="600533" y="349012"/>
            <a:ext cx="10990934" cy="5719763"/>
          </a:xfrm>
        </p:spPr>
      </p:pic>
      <p:sp>
        <p:nvSpPr>
          <p:cNvPr id="4" name="Slide Number Placeholder 3">
            <a:extLst>
              <a:ext uri="{FF2B5EF4-FFF2-40B4-BE49-F238E27FC236}">
                <a16:creationId xmlns:a16="http://schemas.microsoft.com/office/drawing/2014/main" id="{442D1207-DB2D-A6C3-97AD-EC6FAC62DFEC}"/>
              </a:ext>
            </a:extLst>
          </p:cNvPr>
          <p:cNvSpPr>
            <a:spLocks noGrp="1"/>
          </p:cNvSpPr>
          <p:nvPr>
            <p:ph type="sldNum" sz="quarter" idx="12"/>
          </p:nvPr>
        </p:nvSpPr>
        <p:spPr/>
        <p:txBody>
          <a:bodyPr/>
          <a:lstStyle/>
          <a:p>
            <a:fld id="{899CE687-140F-8E41-9EAA-C245FAC5B336}" type="slidenum">
              <a:rPr lang="en-US" smtClean="0"/>
              <a:t>18</a:t>
            </a:fld>
            <a:endParaRPr lang="en-US" dirty="0"/>
          </a:p>
        </p:txBody>
      </p:sp>
      <p:sp>
        <p:nvSpPr>
          <p:cNvPr id="7" name="TextBox 6">
            <a:extLst>
              <a:ext uri="{FF2B5EF4-FFF2-40B4-BE49-F238E27FC236}">
                <a16:creationId xmlns:a16="http://schemas.microsoft.com/office/drawing/2014/main" id="{61980347-9DB9-021F-B478-21B4B655FD3B}"/>
              </a:ext>
            </a:extLst>
          </p:cNvPr>
          <p:cNvSpPr txBox="1"/>
          <p:nvPr/>
        </p:nvSpPr>
        <p:spPr>
          <a:xfrm>
            <a:off x="6786880" y="6210459"/>
            <a:ext cx="4401820" cy="369332"/>
          </a:xfrm>
          <a:prstGeom prst="rect">
            <a:avLst/>
          </a:prstGeom>
          <a:noFill/>
        </p:spPr>
        <p:txBody>
          <a:bodyPr wrap="square" rtlCol="0">
            <a:spAutoFit/>
          </a:bodyPr>
          <a:lstStyle/>
          <a:p>
            <a:r>
              <a:rPr lang="en-US" dirty="0">
                <a:hlinkClick r:id="rId3"/>
              </a:rPr>
              <a:t>https://www.iot-now.com/world-of-iot/</a:t>
            </a:r>
            <a:endParaRPr lang="en-US" dirty="0"/>
          </a:p>
        </p:txBody>
      </p:sp>
    </p:spTree>
    <p:extLst>
      <p:ext uri="{BB962C8B-B14F-4D97-AF65-F5344CB8AC3E}">
        <p14:creationId xmlns:p14="http://schemas.microsoft.com/office/powerpoint/2010/main" val="278998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Map&#10;&#10;Description automatically generated">
            <a:extLst>
              <a:ext uri="{FF2B5EF4-FFF2-40B4-BE49-F238E27FC236}">
                <a16:creationId xmlns:a16="http://schemas.microsoft.com/office/drawing/2014/main" id="{E0232408-004C-54AD-5C95-C1BFE42297B6}"/>
              </a:ext>
            </a:extLst>
          </p:cNvPr>
          <p:cNvPicPr>
            <a:picLocks noGrp="1" noChangeAspect="1"/>
          </p:cNvPicPr>
          <p:nvPr>
            <p:ph type="pic" idx="1"/>
          </p:nvPr>
        </p:nvPicPr>
        <p:blipFill rotWithShape="1">
          <a:blip r:embed="rId2"/>
          <a:srcRect r="5882" b="-1"/>
          <a:stretch/>
        </p:blipFill>
        <p:spPr>
          <a:xfrm>
            <a:off x="2522356" y="10"/>
            <a:ext cx="9669642" cy="6857990"/>
          </a:xfrm>
          <a:prstGeom prst="rect">
            <a:avLst/>
          </a:prstGeom>
        </p:spPr>
      </p:pic>
      <p:sp>
        <p:nvSpPr>
          <p:cNvPr id="16"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C9F423-C90F-38B4-2C6F-241B7DA43554}"/>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Algorithmic Accountability</a:t>
            </a:r>
          </a:p>
        </p:txBody>
      </p:sp>
      <p:sp>
        <p:nvSpPr>
          <p:cNvPr id="3" name="Content Placeholder 2">
            <a:extLst>
              <a:ext uri="{FF2B5EF4-FFF2-40B4-BE49-F238E27FC236}">
                <a16:creationId xmlns:a16="http://schemas.microsoft.com/office/drawing/2014/main" id="{8C0B123A-1FE6-52EF-2374-33F02C792AC6}"/>
              </a:ext>
            </a:extLst>
          </p:cNvPr>
          <p:cNvSpPr>
            <a:spLocks noGrp="1"/>
          </p:cNvSpPr>
          <p:nvPr>
            <p:ph type="body" sz="half" idx="2"/>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2000"/>
              <a:t>In their paper, “</a:t>
            </a:r>
            <a:r>
              <a:rPr lang="en-US" sz="2000">
                <a:hlinkClick r:id="rId3"/>
              </a:rPr>
              <a:t>Algorithmic Impact Assessments under the GDPR: Producing Multi-layered Explanations</a:t>
            </a:r>
            <a:r>
              <a:rPr lang="en-US" sz="2000"/>
              <a:t>”, Professor Kaminski and Mr. Malgieri explore how a Data Protection Impact Assessment (DPIA) links the two faces of the GDPR’s approach to algorithmic accountability: individual rights and systemic collaborative governance.  </a:t>
            </a:r>
          </a:p>
        </p:txBody>
      </p:sp>
      <p:sp>
        <p:nvSpPr>
          <p:cNvPr id="4" name="Slide Number Placeholder 3">
            <a:extLst>
              <a:ext uri="{FF2B5EF4-FFF2-40B4-BE49-F238E27FC236}">
                <a16:creationId xmlns:a16="http://schemas.microsoft.com/office/drawing/2014/main" id="{EB370FB7-F872-BA78-7A91-821EA4E0FAF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99CE687-140F-8E41-9EAA-C245FAC5B336}" type="slidenum">
              <a:rPr lang="en-US">
                <a:solidFill>
                  <a:srgbClr val="FFFFFF"/>
                </a:solidFill>
                <a:latin typeface="Calibri" panose="020F0502020204030204"/>
              </a:rPr>
              <a:pPr>
                <a:spcAft>
                  <a:spcPts val="600"/>
                </a:spcAft>
                <a:defRPr/>
              </a:pPr>
              <a:t>19</a:t>
            </a:fld>
            <a:endParaRPr lang="en-US">
              <a:solidFill>
                <a:srgbClr val="FFFFFF"/>
              </a:solidFill>
              <a:latin typeface="Calibri" panose="020F0502020204030204"/>
            </a:endParaRPr>
          </a:p>
        </p:txBody>
      </p:sp>
      <p:sp>
        <p:nvSpPr>
          <p:cNvPr id="8" name="TextBox 7">
            <a:extLst>
              <a:ext uri="{FF2B5EF4-FFF2-40B4-BE49-F238E27FC236}">
                <a16:creationId xmlns:a16="http://schemas.microsoft.com/office/drawing/2014/main" id="{D951B62F-74EE-5FE1-DB6E-F1A1FDC532C4}"/>
              </a:ext>
            </a:extLst>
          </p:cNvPr>
          <p:cNvSpPr txBox="1"/>
          <p:nvPr/>
        </p:nvSpPr>
        <p:spPr>
          <a:xfrm>
            <a:off x="303853" y="6290588"/>
            <a:ext cx="5499652" cy="400110"/>
          </a:xfrm>
          <a:prstGeom prst="rect">
            <a:avLst/>
          </a:prstGeom>
          <a:noFill/>
        </p:spPr>
        <p:txBody>
          <a:bodyPr wrap="square" rtlCol="0">
            <a:spAutoFit/>
          </a:bodyPr>
          <a:lstStyle/>
          <a:p>
            <a:r>
              <a:rPr lang="en-US" sz="1000" dirty="0"/>
              <a:t>Image: https://www.bangkokpost.com/business/1978091/artificial-intelligence-how-realistic-is-the-claim-that-ai-will-change-our-lives-</a:t>
            </a:r>
          </a:p>
        </p:txBody>
      </p:sp>
    </p:spTree>
    <p:extLst>
      <p:ext uri="{BB962C8B-B14F-4D97-AF65-F5344CB8AC3E}">
        <p14:creationId xmlns:p14="http://schemas.microsoft.com/office/powerpoint/2010/main" val="247739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2FD3B0B9-5D6D-844B-87D5-EF8CDD0E1628}"/>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328773" y="421241"/>
            <a:ext cx="6318607" cy="630942"/>
          </a:xfrm>
          <a:prstGeom prst="rect">
            <a:avLst/>
          </a:prstGeom>
          <a:noFill/>
        </p:spPr>
        <p:txBody>
          <a:bodyPr wrap="square" rtlCol="0">
            <a:spAutoFit/>
          </a:bodyPr>
          <a:lstStyle/>
          <a:p>
            <a:r>
              <a:rPr lang="en-US" sz="3500" dirty="0">
                <a:solidFill>
                  <a:schemeClr val="bg1"/>
                </a:solidFill>
                <a:latin typeface="Arial" panose="020B0604020202020204" pitchFamily="34" charset="0"/>
                <a:cs typeface="Arial" panose="020B0604020202020204" pitchFamily="34" charset="0"/>
              </a:rPr>
              <a:t>Agenda</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847618" y="1473424"/>
            <a:ext cx="11599524" cy="4924425"/>
          </a:xfrm>
          <a:prstGeom prst="rect">
            <a:avLst/>
          </a:prstGeom>
          <a:noFill/>
        </p:spPr>
        <p:txBody>
          <a:bodyPr wrap="square" lIns="91440" tIns="45720" rIns="91440" bIns="45720" rtlCol="0" anchor="t">
            <a:spAutoFit/>
          </a:bodyPr>
          <a:lstStyle/>
          <a:p>
            <a:pPr marL="342900" lvl="0" indent="-342900" defTabSz="457189" fontAlgn="base">
              <a:lnSpc>
                <a:spcPct val="150000"/>
              </a:lnSpc>
              <a:spcBef>
                <a:spcPct val="0"/>
              </a:spcBef>
              <a:buClr>
                <a:schemeClr val="tx1"/>
              </a:buClr>
              <a:buFont typeface="Arial" panose="020B0604020202020204" pitchFamily="34" charset="0"/>
              <a:buChar char="•"/>
            </a:pPr>
            <a:r>
              <a:rPr lang="en-US" sz="2800" b="1" dirty="0">
                <a:latin typeface="Arial"/>
                <a:ea typeface="ＭＳ Ｐゴシック"/>
              </a:rPr>
              <a:t>Introduction</a:t>
            </a:r>
          </a:p>
          <a:p>
            <a:pPr marL="342900" indent="-342900" defTabSz="457189" fontAlgn="base">
              <a:lnSpc>
                <a:spcPct val="150000"/>
              </a:lnSpc>
              <a:spcBef>
                <a:spcPct val="0"/>
              </a:spcBef>
              <a:buClr>
                <a:schemeClr val="tx1"/>
              </a:buClr>
              <a:buFont typeface="Arial" panose="020B0604020202020204" pitchFamily="34" charset="0"/>
              <a:buChar char="•"/>
            </a:pPr>
            <a:r>
              <a:rPr lang="en-US" sz="2800" b="1" dirty="0">
                <a:latin typeface="Arial"/>
                <a:ea typeface="ＭＳ Ｐゴシック"/>
                <a:cs typeface="SukhumvitSet-Text"/>
              </a:rPr>
              <a:t>NUSCL</a:t>
            </a:r>
          </a:p>
          <a:p>
            <a:pPr marL="342900" indent="-342900" defTabSz="457189" fontAlgn="base">
              <a:lnSpc>
                <a:spcPct val="150000"/>
              </a:lnSpc>
              <a:spcBef>
                <a:spcPct val="0"/>
              </a:spcBef>
              <a:buClr>
                <a:schemeClr val="tx1"/>
              </a:buClr>
              <a:buFont typeface="Arial" panose="020B0604020202020204" pitchFamily="34" charset="0"/>
              <a:buChar char="•"/>
            </a:pPr>
            <a:r>
              <a:rPr lang="en-US" sz="2800" b="1" dirty="0">
                <a:latin typeface="Arial"/>
                <a:ea typeface="ＭＳ Ｐゴシック"/>
                <a:cs typeface="SukhumvitSet-Text"/>
              </a:rPr>
              <a:t>IoT Intelligent Communities Leaders</a:t>
            </a:r>
          </a:p>
          <a:p>
            <a:pPr marL="914400" lvl="1"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The new Fed IoT working group and acquiring IoT</a:t>
            </a:r>
          </a:p>
          <a:p>
            <a:pPr marL="914400" lvl="1"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IoT in Energy and Critical Infrastructure</a:t>
            </a:r>
          </a:p>
          <a:p>
            <a:pPr marL="914400" lvl="1"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Digital Twins at an installation</a:t>
            </a:r>
          </a:p>
          <a:p>
            <a:pPr marL="914400" lvl="1"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IoT in a connected world – the synergy of IoT, Blockchain, and AI</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2800" b="1" dirty="0">
              <a:latin typeface="Arial"/>
              <a:ea typeface="ＭＳ Ｐゴシック"/>
              <a:cs typeface="SukhumvitSet-Text"/>
            </a:endParaRPr>
          </a:p>
          <a:p>
            <a:pPr marL="342900" lvl="0" indent="-342900" defTabSz="457189" fontAlgn="base">
              <a:lnSpc>
                <a:spcPct val="150000"/>
              </a:lnSpc>
              <a:spcBef>
                <a:spcPct val="0"/>
              </a:spcBef>
              <a:buClr>
                <a:schemeClr val="tx1"/>
              </a:buClr>
              <a:buFont typeface="Arial" panose="020B0604020202020204" pitchFamily="34" charset="0"/>
              <a:buChar char="•"/>
            </a:pPr>
            <a:r>
              <a:rPr lang="en-US" sz="2800" b="1" dirty="0">
                <a:latin typeface="Arial"/>
                <a:ea typeface="ＭＳ Ｐゴシック" charset="0"/>
              </a:rPr>
              <a:t>Closing Notes</a:t>
            </a:r>
          </a:p>
          <a:p>
            <a:pPr marL="285750" indent="-285750">
              <a:buFont typeface="Courier New" panose="02070309020205020404" pitchFamily="49" charset="0"/>
              <a:buChar char="o"/>
            </a:pPr>
            <a:endParaRPr lang="en-US" sz="1600" b="1" dirty="0"/>
          </a:p>
        </p:txBody>
      </p:sp>
      <p:sp>
        <p:nvSpPr>
          <p:cNvPr id="2" name="Slide Number Placeholder 1">
            <a:extLst>
              <a:ext uri="{FF2B5EF4-FFF2-40B4-BE49-F238E27FC236}">
                <a16:creationId xmlns:a16="http://schemas.microsoft.com/office/drawing/2014/main" id="{E2C18CB1-AAD6-EF4C-AAC2-3900CDE6E7FB}"/>
              </a:ext>
            </a:extLst>
          </p:cNvPr>
          <p:cNvSpPr>
            <a:spLocks noGrp="1"/>
          </p:cNvSpPr>
          <p:nvPr>
            <p:ph type="sldNum" sz="quarter" idx="12"/>
          </p:nvPr>
        </p:nvSpPr>
        <p:spPr/>
        <p:txBody>
          <a:bodyPr/>
          <a:lstStyle/>
          <a:p>
            <a:fld id="{899CE687-140F-8E41-9EAA-C245FAC5B336}" type="slidenum">
              <a:rPr lang="en-US" smtClean="0"/>
              <a:t>2</a:t>
            </a:fld>
            <a:endParaRPr lang="en-US" dirty="0"/>
          </a:p>
        </p:txBody>
      </p:sp>
    </p:spTree>
    <p:extLst>
      <p:ext uri="{BB962C8B-B14F-4D97-AF65-F5344CB8AC3E}">
        <p14:creationId xmlns:p14="http://schemas.microsoft.com/office/powerpoint/2010/main" val="1473283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E4CC7E-D3D5-4A5F-8D07-29DA1CD3C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3FD33C-F836-4A02-B497-41519F060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 name="Content Placeholder 9" descr="A large white building with a dome and trees in front of it&#10;&#10;Description automatically generated with medium confidence">
            <a:extLst>
              <a:ext uri="{FF2B5EF4-FFF2-40B4-BE49-F238E27FC236}">
                <a16:creationId xmlns:a16="http://schemas.microsoft.com/office/drawing/2014/main" id="{D5E08F18-45F6-3213-A9EA-712778610E01}"/>
              </a:ext>
            </a:extLst>
          </p:cNvPr>
          <p:cNvPicPr>
            <a:picLocks noGrp="1" noChangeAspect="1"/>
          </p:cNvPicPr>
          <p:nvPr>
            <p:ph sz="half" idx="2"/>
          </p:nvPr>
        </p:nvPicPr>
        <p:blipFill rotWithShape="1">
          <a:blip r:embed="rId2">
            <a:alphaModFix amt="60000"/>
          </a:blip>
          <a:srcRect t="15094"/>
          <a:stretch/>
        </p:blipFill>
        <p:spPr>
          <a:xfrm>
            <a:off x="-1" y="-119260"/>
            <a:ext cx="12192001" cy="6857990"/>
          </a:xfrm>
          <a:prstGeom prst="rect">
            <a:avLst/>
          </a:prstGeom>
        </p:spPr>
      </p:pic>
      <p:sp>
        <p:nvSpPr>
          <p:cNvPr id="6" name="Title 5">
            <a:extLst>
              <a:ext uri="{FF2B5EF4-FFF2-40B4-BE49-F238E27FC236}">
                <a16:creationId xmlns:a16="http://schemas.microsoft.com/office/drawing/2014/main" id="{FD8BD98A-C487-CF2D-CFB7-97A74550E9D4}"/>
              </a:ext>
            </a:extLst>
          </p:cNvPr>
          <p:cNvSpPr>
            <a:spLocks noGrp="1"/>
          </p:cNvSpPr>
          <p:nvPr>
            <p:ph type="title"/>
          </p:nvPr>
        </p:nvSpPr>
        <p:spPr>
          <a:xfrm>
            <a:off x="838200" y="4072045"/>
            <a:ext cx="10515600" cy="2057045"/>
          </a:xfrm>
        </p:spPr>
        <p:txBody>
          <a:bodyPr vert="horz" lIns="91440" tIns="45720" rIns="91440" bIns="45720" rtlCol="0" anchor="ctr">
            <a:normAutofit/>
          </a:bodyPr>
          <a:lstStyle/>
          <a:p>
            <a:r>
              <a:rPr lang="en-US" sz="5400" dirty="0">
                <a:solidFill>
                  <a:srgbClr val="FFFFFF"/>
                </a:solidFill>
              </a:rPr>
              <a:t>Four Key Policy Goals</a:t>
            </a:r>
          </a:p>
        </p:txBody>
      </p:sp>
      <p:sp>
        <p:nvSpPr>
          <p:cNvPr id="7" name="Content Placeholder 6">
            <a:extLst>
              <a:ext uri="{FF2B5EF4-FFF2-40B4-BE49-F238E27FC236}">
                <a16:creationId xmlns:a16="http://schemas.microsoft.com/office/drawing/2014/main" id="{2443FA6B-A00E-B1BB-997E-70DF50C5C60C}"/>
              </a:ext>
            </a:extLst>
          </p:cNvPr>
          <p:cNvSpPr>
            <a:spLocks noGrp="1"/>
          </p:cNvSpPr>
          <p:nvPr>
            <p:ph sz="half" idx="1"/>
          </p:nvPr>
        </p:nvSpPr>
        <p:spPr>
          <a:xfrm>
            <a:off x="838200" y="554840"/>
            <a:ext cx="10515600" cy="3345487"/>
          </a:xfrm>
        </p:spPr>
        <p:txBody>
          <a:bodyPr vert="horz" lIns="91440" tIns="45720" rIns="91440" bIns="45720" rtlCol="0" anchor="b">
            <a:normAutofit/>
          </a:bodyPr>
          <a:lstStyle/>
          <a:p>
            <a:r>
              <a:rPr lang="en-US" sz="2000" dirty="0">
                <a:solidFill>
                  <a:srgbClr val="FFFFFF"/>
                </a:solidFill>
              </a:rPr>
              <a:t>1. Respect the public’s right to know which systems impact their lives by publicly listing and describing automated decision systems that significantly affect individuals and communities</a:t>
            </a:r>
          </a:p>
          <a:p>
            <a:r>
              <a:rPr lang="en-US" sz="2000" dirty="0">
                <a:solidFill>
                  <a:srgbClr val="FFFFFF"/>
                </a:solidFill>
              </a:rPr>
              <a:t>2. Increase public agencies’ internal expertise and capacity to evaluate the systems they build or procure, so they can anticipate issues that might raise concerns, such as disparate impacts or due process violations</a:t>
            </a:r>
          </a:p>
          <a:p>
            <a:r>
              <a:rPr lang="en-US" sz="2000" dirty="0">
                <a:solidFill>
                  <a:srgbClr val="FFFFFF"/>
                </a:solidFill>
              </a:rPr>
              <a:t>3. Ensure greater accountability of automated decision systems by providing a meaningful and ongoing opportunity for external researchers to review, audit, and assess these systems using methods that allow them to identify and detect problems</a:t>
            </a:r>
          </a:p>
          <a:p>
            <a:r>
              <a:rPr lang="en-US" sz="2000" dirty="0">
                <a:solidFill>
                  <a:srgbClr val="FFFFFF"/>
                </a:solidFill>
              </a:rPr>
              <a:t>4. Ensure that the public has a meaningful opportunity to respond to and, if necessary, dispute the use of a given system or an agency’s approach to algorithmic accountability</a:t>
            </a:r>
          </a:p>
        </p:txBody>
      </p:sp>
      <p:sp>
        <p:nvSpPr>
          <p:cNvPr id="5" name="Slide Number Placeholder 4">
            <a:extLst>
              <a:ext uri="{FF2B5EF4-FFF2-40B4-BE49-F238E27FC236}">
                <a16:creationId xmlns:a16="http://schemas.microsoft.com/office/drawing/2014/main" id="{806DC505-4017-6297-EEDF-DE500240A81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99CE687-140F-8E41-9EAA-C245FAC5B336}" type="slidenum">
              <a:rPr lang="en-US">
                <a:solidFill>
                  <a:srgbClr val="FFFFFF"/>
                </a:solidFill>
                <a:latin typeface="Calibri" panose="020F0502020204030204"/>
              </a:rPr>
              <a:pPr>
                <a:spcAft>
                  <a:spcPts val="600"/>
                </a:spcAft>
                <a:defRPr/>
              </a:pPr>
              <a:t>20</a:t>
            </a:fld>
            <a:endParaRPr lang="en-US">
              <a:solidFill>
                <a:srgbClr val="FFFFFF"/>
              </a:solidFill>
              <a:latin typeface="Calibri" panose="020F0502020204030204"/>
            </a:endParaRPr>
          </a:p>
        </p:txBody>
      </p:sp>
      <p:sp>
        <p:nvSpPr>
          <p:cNvPr id="11" name="TextBox 10">
            <a:extLst>
              <a:ext uri="{FF2B5EF4-FFF2-40B4-BE49-F238E27FC236}">
                <a16:creationId xmlns:a16="http://schemas.microsoft.com/office/drawing/2014/main" id="{9ADB2448-AC83-8C1D-D024-3CE3D7C66E26}"/>
              </a:ext>
            </a:extLst>
          </p:cNvPr>
          <p:cNvSpPr txBox="1"/>
          <p:nvPr/>
        </p:nvSpPr>
        <p:spPr>
          <a:xfrm>
            <a:off x="5184250" y="6241774"/>
            <a:ext cx="4651513" cy="369332"/>
          </a:xfrm>
          <a:prstGeom prst="rect">
            <a:avLst/>
          </a:prstGeom>
          <a:noFill/>
        </p:spPr>
        <p:txBody>
          <a:bodyPr wrap="square" rtlCol="0">
            <a:spAutoFit/>
          </a:bodyPr>
          <a:lstStyle/>
          <a:p>
            <a:r>
              <a:rPr lang="en-US" dirty="0">
                <a:solidFill>
                  <a:srgbClr val="FFFF00"/>
                </a:solidFill>
              </a:rPr>
              <a:t>https://ainowinstitute.org/aiareport2018.pdf</a:t>
            </a:r>
          </a:p>
        </p:txBody>
      </p:sp>
    </p:spTree>
    <p:extLst>
      <p:ext uri="{BB962C8B-B14F-4D97-AF65-F5344CB8AC3E}">
        <p14:creationId xmlns:p14="http://schemas.microsoft.com/office/powerpoint/2010/main" val="145211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5949E-F1ED-4EAD-C007-8E0545DE84EA}"/>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sz="2400" b="1" dirty="0"/>
              <a:t>Workforce Preparation - MIT Course</a:t>
            </a:r>
            <a:br>
              <a:rPr lang="en-US" sz="2400" b="1" dirty="0"/>
            </a:br>
            <a:r>
              <a:rPr lang="en-US" sz="2000" b="1" dirty="0"/>
              <a:t>Digital Transformation: From AI and IoT to Cloud, Blockchain, and Cybersecurity</a:t>
            </a:r>
            <a:br>
              <a:rPr lang="en-US" sz="2400" b="1" dirty="0"/>
            </a:br>
            <a:endParaRPr lang="en-US" sz="2400" dirty="0"/>
          </a:p>
        </p:txBody>
      </p:sp>
      <p:pic>
        <p:nvPicPr>
          <p:cNvPr id="7" name="Picture Placeholder 6">
            <a:extLst>
              <a:ext uri="{FF2B5EF4-FFF2-40B4-BE49-F238E27FC236}">
                <a16:creationId xmlns:a16="http://schemas.microsoft.com/office/drawing/2014/main" id="{84C9FCA1-E81C-5E4A-7393-120E0B61CDF8}"/>
              </a:ext>
            </a:extLst>
          </p:cNvPr>
          <p:cNvPicPr>
            <a:picLocks noGrp="1" noChangeAspect="1"/>
          </p:cNvPicPr>
          <p:nvPr>
            <p:ph type="pic" idx="1"/>
          </p:nvPr>
        </p:nvPicPr>
        <p:blipFill rotWithShape="1">
          <a:blip r:embed="rId2"/>
          <a:srcRect l="19987" r="3876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 Placeholder 3">
            <a:extLst>
              <a:ext uri="{FF2B5EF4-FFF2-40B4-BE49-F238E27FC236}">
                <a16:creationId xmlns:a16="http://schemas.microsoft.com/office/drawing/2014/main" id="{37C11FDD-B2DC-58FD-9F18-5EB60E726AFC}"/>
              </a:ext>
            </a:extLst>
          </p:cNvPr>
          <p:cNvSpPr>
            <a:spLocks noGrp="1"/>
          </p:cNvSpPr>
          <p:nvPr>
            <p:ph type="body" sz="half" idx="2"/>
          </p:nvPr>
        </p:nvSpPr>
        <p:spPr>
          <a:xfrm>
            <a:off x="6461781" y="2023735"/>
            <a:ext cx="4840010" cy="3843666"/>
          </a:xfrm>
        </p:spPr>
        <p:txBody>
          <a:bodyPr vert="horz" lIns="91440" tIns="45720" rIns="91440" bIns="45720" rtlCol="0">
            <a:normAutofit/>
          </a:bodyPr>
          <a:lstStyle/>
          <a:p>
            <a:pPr indent="-228600">
              <a:buFont typeface="Arial" panose="020B0604020202020204" pitchFamily="34" charset="0"/>
              <a:buChar char="•"/>
            </a:pPr>
            <a:r>
              <a:rPr lang="en-US" sz="1400" b="1" dirty="0"/>
              <a:t>Participant Takeaways</a:t>
            </a:r>
          </a:p>
          <a:p>
            <a:pPr indent="-228600">
              <a:buFont typeface="Arial" panose="020B0604020202020204" pitchFamily="34" charset="0"/>
              <a:buChar char="•"/>
            </a:pPr>
            <a:r>
              <a:rPr lang="en-US" sz="1400" dirty="0"/>
              <a:t>User the </a:t>
            </a:r>
            <a:r>
              <a:rPr lang="en-US" sz="1400" dirty="0" err="1"/>
              <a:t>MetaMask</a:t>
            </a:r>
            <a:r>
              <a:rPr lang="en-US" sz="1400" dirty="0"/>
              <a:t> plugin to conduct transactions with Ether, a cryptocurrency</a:t>
            </a:r>
          </a:p>
          <a:p>
            <a:pPr indent="-228600">
              <a:buFont typeface="Arial" panose="020B0604020202020204" pitchFamily="34" charset="0"/>
              <a:buChar char="•"/>
            </a:pPr>
            <a:r>
              <a:rPr lang="en-US" sz="1400" dirty="0"/>
              <a:t>Deploy a simple contract to the </a:t>
            </a:r>
            <a:r>
              <a:rPr lang="en-US" sz="1400" dirty="0" err="1"/>
              <a:t>Etherium</a:t>
            </a:r>
            <a:r>
              <a:rPr lang="en-US" sz="1400" dirty="0"/>
              <a:t> blockchain</a:t>
            </a:r>
          </a:p>
          <a:p>
            <a:pPr indent="-228600">
              <a:buFont typeface="Arial" panose="020B0604020202020204" pitchFamily="34" charset="0"/>
              <a:buChar char="•"/>
            </a:pPr>
            <a:r>
              <a:rPr lang="en-US" sz="1400" dirty="0"/>
              <a:t>Create a repository in GitHub, a platform for managing software development</a:t>
            </a:r>
          </a:p>
          <a:p>
            <a:pPr indent="-228600">
              <a:buFont typeface="Arial" panose="020B0604020202020204" pitchFamily="34" charset="0"/>
              <a:buChar char="•"/>
            </a:pPr>
            <a:r>
              <a:rPr lang="en-US" sz="1400" dirty="0"/>
              <a:t>Create your own webpage on a custom domain and set up the Cloud server</a:t>
            </a:r>
          </a:p>
          <a:p>
            <a:pPr indent="-228600">
              <a:buFont typeface="Arial" panose="020B0604020202020204" pitchFamily="34" charset="0"/>
              <a:buChar char="•"/>
            </a:pPr>
            <a:r>
              <a:rPr lang="en-US" sz="1400" dirty="0"/>
              <a:t>Demonstration of how machine learning algorithms can help make decisions involving incomplete and complex data</a:t>
            </a:r>
          </a:p>
          <a:p>
            <a:pPr indent="-228600">
              <a:buFont typeface="Arial" panose="020B0604020202020204" pitchFamily="34" charset="0"/>
              <a:buChar char="•"/>
            </a:pPr>
            <a:r>
              <a:rPr lang="en-US" sz="1400" dirty="0"/>
              <a:t>Discussion of how IoT can be applied to the supply chain</a:t>
            </a:r>
          </a:p>
          <a:p>
            <a:endParaRPr lang="en-US" sz="1400" dirty="0"/>
          </a:p>
          <a:p>
            <a:pPr indent="-228600">
              <a:buFont typeface="Arial" panose="020B0604020202020204" pitchFamily="34" charset="0"/>
              <a:buChar char="•"/>
            </a:pPr>
            <a:r>
              <a:rPr lang="en-US" sz="1400" dirty="0"/>
              <a:t>https://professional.mit.edu/course-catalog/digital-transformation-ai-and-iot-cloud-blockchain-and-cybersecurity</a:t>
            </a:r>
          </a:p>
        </p:txBody>
      </p:sp>
      <p:sp>
        <p:nvSpPr>
          <p:cNvPr id="5" name="Slide Number Placeholder 4">
            <a:extLst>
              <a:ext uri="{FF2B5EF4-FFF2-40B4-BE49-F238E27FC236}">
                <a16:creationId xmlns:a16="http://schemas.microsoft.com/office/drawing/2014/main" id="{9A0A7F74-3556-BDB1-B671-4BACCB9102B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99CE687-140F-8E41-9EAA-C245FAC5B336}" type="slidenum">
              <a:rPr lang="en-US" smtClean="0">
                <a:solidFill>
                  <a:prstClr val="black">
                    <a:tint val="75000"/>
                  </a:prstClr>
                </a:solidFill>
                <a:latin typeface="Calibri" panose="020F0502020204030204"/>
              </a:rPr>
              <a:pPr>
                <a:spcAft>
                  <a:spcPts val="600"/>
                </a:spcAft>
                <a:defRPr/>
              </a:pPr>
              <a:t>21</a:t>
            </a:fld>
            <a:endParaRPr lang="en-US">
              <a:solidFill>
                <a:prstClr val="black">
                  <a:tint val="75000"/>
                </a:prstClr>
              </a:solidFill>
              <a:latin typeface="Calibri" panose="020F0502020204030204"/>
            </a:endParaRPr>
          </a:p>
        </p:txBody>
      </p:sp>
      <p:pic>
        <p:nvPicPr>
          <p:cNvPr id="9" name="Picture 8" descr="Text&#10;&#10;Description automatically generated with low confidence">
            <a:extLst>
              <a:ext uri="{FF2B5EF4-FFF2-40B4-BE49-F238E27FC236}">
                <a16:creationId xmlns:a16="http://schemas.microsoft.com/office/drawing/2014/main" id="{58DE4965-B81D-9D8D-D925-A2318275183F}"/>
              </a:ext>
            </a:extLst>
          </p:cNvPr>
          <p:cNvPicPr>
            <a:picLocks noChangeAspect="1"/>
          </p:cNvPicPr>
          <p:nvPr/>
        </p:nvPicPr>
        <p:blipFill>
          <a:blip r:embed="rId3"/>
          <a:stretch>
            <a:fillRect/>
          </a:stretch>
        </p:blipFill>
        <p:spPr>
          <a:xfrm>
            <a:off x="4097337" y="5867401"/>
            <a:ext cx="2112963" cy="650142"/>
          </a:xfrm>
          <a:prstGeom prst="rect">
            <a:avLst/>
          </a:prstGeom>
        </p:spPr>
      </p:pic>
      <p:sp>
        <p:nvSpPr>
          <p:cNvPr id="11" name="TextBox 10">
            <a:extLst>
              <a:ext uri="{FF2B5EF4-FFF2-40B4-BE49-F238E27FC236}">
                <a16:creationId xmlns:a16="http://schemas.microsoft.com/office/drawing/2014/main" id="{EAD6407B-E8BD-60BE-FF8B-C98EE0525CA8}"/>
              </a:ext>
            </a:extLst>
          </p:cNvPr>
          <p:cNvSpPr txBox="1"/>
          <p:nvPr/>
        </p:nvSpPr>
        <p:spPr>
          <a:xfrm>
            <a:off x="6513788" y="6075144"/>
            <a:ext cx="4735996" cy="646331"/>
          </a:xfrm>
          <a:prstGeom prst="rect">
            <a:avLst/>
          </a:prstGeom>
          <a:noFill/>
        </p:spPr>
        <p:txBody>
          <a:bodyPr wrap="square" rtlCol="0">
            <a:spAutoFit/>
          </a:bodyPr>
          <a:lstStyle/>
          <a:p>
            <a:r>
              <a:rPr lang="en-US" dirty="0"/>
              <a:t>Online - 6 Weeks $2,900</a:t>
            </a:r>
          </a:p>
          <a:p>
            <a:endParaRPr lang="en-US" dirty="0"/>
          </a:p>
        </p:txBody>
      </p:sp>
    </p:spTree>
    <p:extLst>
      <p:ext uri="{BB962C8B-B14F-4D97-AF65-F5344CB8AC3E}">
        <p14:creationId xmlns:p14="http://schemas.microsoft.com/office/powerpoint/2010/main" val="635054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AF7949F-5BD1-9DEE-F11D-C9487F02B8E3}"/>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b="1" dirty="0"/>
              <a:t>Blockchain adds Trust to AI and IoT</a:t>
            </a:r>
          </a:p>
        </p:txBody>
      </p:sp>
      <p:sp>
        <p:nvSpPr>
          <p:cNvPr id="7" name="Content Placeholder 6">
            <a:extLst>
              <a:ext uri="{FF2B5EF4-FFF2-40B4-BE49-F238E27FC236}">
                <a16:creationId xmlns:a16="http://schemas.microsoft.com/office/drawing/2014/main" id="{E440091E-DCF6-B0D2-9C13-AE9586C93565}"/>
              </a:ext>
            </a:extLst>
          </p:cNvPr>
          <p:cNvSpPr>
            <a:spLocks noGrp="1"/>
          </p:cNvSpPr>
          <p:nvPr>
            <p:ph sz="half" idx="1"/>
          </p:nvPr>
        </p:nvSpPr>
        <p:spPr>
          <a:xfrm>
            <a:off x="836680" y="2405067"/>
            <a:ext cx="6002110" cy="3729034"/>
          </a:xfrm>
        </p:spPr>
        <p:txBody>
          <a:bodyPr vert="horz" lIns="91440" tIns="45720" rIns="91440" bIns="45720" rtlCol="0">
            <a:normAutofit/>
          </a:bodyPr>
          <a:lstStyle/>
          <a:p>
            <a:r>
              <a:rPr lang="en-US" sz="1600"/>
              <a:t>Blockchain is at the nexus of technologies like IoT, AI and Cloud. It has the means of bringing the missing element of trust that is currently lacking from these technologies. Trust is gained through diversity of users.</a:t>
            </a:r>
          </a:p>
          <a:p>
            <a:r>
              <a:rPr lang="en-US" sz="1600"/>
              <a:t>Unlike a database that has a single administrator, a blockchain enables a set of diverse administrators to “referee” the data, such that no single admin can maliciously or accidentally change or delete data. And once the administrators reach consensus, the data is secured in blocks that are “chained” to one another cryptographically forming a tamper resistant ledger.</a:t>
            </a:r>
          </a:p>
          <a:p>
            <a:r>
              <a:rPr lang="en-US" sz="1600"/>
              <a:t>When AI, IoT and Cloud use blockchain to track provenance, proofs and permissions associated with data used and emanating from these systems, the trust in the data is increased radically. </a:t>
            </a:r>
          </a:p>
        </p:txBody>
      </p:sp>
      <p:pic>
        <p:nvPicPr>
          <p:cNvPr id="10" name="Content Placeholder 9" descr="A picture containing invertebrate, jellyfish, hydrozoan&#10;&#10;Description automatically generated">
            <a:extLst>
              <a:ext uri="{FF2B5EF4-FFF2-40B4-BE49-F238E27FC236}">
                <a16:creationId xmlns:a16="http://schemas.microsoft.com/office/drawing/2014/main" id="{60AA37E5-8A2F-B9EB-7589-5B9A161C0019}"/>
              </a:ext>
            </a:extLst>
          </p:cNvPr>
          <p:cNvPicPr>
            <a:picLocks noGrp="1" noChangeAspect="1"/>
          </p:cNvPicPr>
          <p:nvPr>
            <p:ph sz="half" idx="2"/>
          </p:nvPr>
        </p:nvPicPr>
        <p:blipFill rotWithShape="1">
          <a:blip r:embed="rId2"/>
          <a:srcRect l="26010" r="22666"/>
          <a:stretch/>
        </p:blipFill>
        <p:spPr>
          <a:xfrm>
            <a:off x="7199440" y="10"/>
            <a:ext cx="4992560" cy="6857990"/>
          </a:xfrm>
          <a:prstGeom prst="rect">
            <a:avLst/>
          </a:prstGeom>
          <a:effectLst/>
        </p:spPr>
      </p:pic>
      <p:sp>
        <p:nvSpPr>
          <p:cNvPr id="5" name="Slide Number Placeholder 4">
            <a:extLst>
              <a:ext uri="{FF2B5EF4-FFF2-40B4-BE49-F238E27FC236}">
                <a16:creationId xmlns:a16="http://schemas.microsoft.com/office/drawing/2014/main" id="{8B81339D-8D32-DC0E-B9F6-5178D891E5D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99CE687-140F-8E41-9EAA-C245FAC5B336}" type="slidenum">
              <a:rPr lang="en-US">
                <a:solidFill>
                  <a:srgbClr val="FFFFFF"/>
                </a:solidFill>
                <a:latin typeface="Calibri" panose="020F0502020204030204"/>
              </a:rPr>
              <a:pPr>
                <a:spcAft>
                  <a:spcPts val="600"/>
                </a:spcAft>
                <a:defRPr/>
              </a:pPr>
              <a:t>22</a:t>
            </a:fld>
            <a:endParaRPr lang="en-US">
              <a:solidFill>
                <a:srgbClr val="FFFFFF"/>
              </a:solidFill>
              <a:latin typeface="Calibri" panose="020F0502020204030204"/>
            </a:endParaRPr>
          </a:p>
        </p:txBody>
      </p:sp>
      <p:sp>
        <p:nvSpPr>
          <p:cNvPr id="11" name="TextBox 10">
            <a:extLst>
              <a:ext uri="{FF2B5EF4-FFF2-40B4-BE49-F238E27FC236}">
                <a16:creationId xmlns:a16="http://schemas.microsoft.com/office/drawing/2014/main" id="{0F0A10ED-E4C3-C8B1-2B18-40F8DA651928}"/>
              </a:ext>
            </a:extLst>
          </p:cNvPr>
          <p:cNvSpPr txBox="1"/>
          <p:nvPr/>
        </p:nvSpPr>
        <p:spPr>
          <a:xfrm>
            <a:off x="1184744" y="6134101"/>
            <a:ext cx="5255813" cy="253916"/>
          </a:xfrm>
          <a:prstGeom prst="rect">
            <a:avLst/>
          </a:prstGeom>
          <a:noFill/>
        </p:spPr>
        <p:txBody>
          <a:bodyPr wrap="square" rtlCol="0">
            <a:spAutoFit/>
          </a:bodyPr>
          <a:lstStyle/>
          <a:p>
            <a:r>
              <a:rPr lang="en-US" sz="1050" dirty="0"/>
              <a:t>https://www.ibm.com/blogs/blockchain/2020/08/how-blockchain-adds-trust-to-ai-and-iot/</a:t>
            </a:r>
          </a:p>
        </p:txBody>
      </p:sp>
    </p:spTree>
    <p:extLst>
      <p:ext uri="{BB962C8B-B14F-4D97-AF65-F5344CB8AC3E}">
        <p14:creationId xmlns:p14="http://schemas.microsoft.com/office/powerpoint/2010/main" val="313045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8BEF6-101E-3CD4-42D0-C214B1366B2D}"/>
              </a:ext>
            </a:extLst>
          </p:cNvPr>
          <p:cNvSpPr>
            <a:spLocks noGrp="1"/>
          </p:cNvSpPr>
          <p:nvPr>
            <p:ph type="title"/>
          </p:nvPr>
        </p:nvSpPr>
        <p:spPr>
          <a:xfrm>
            <a:off x="838200" y="365125"/>
            <a:ext cx="10515600" cy="1306443"/>
          </a:xfrm>
        </p:spPr>
        <p:txBody>
          <a:bodyPr>
            <a:normAutofit/>
          </a:bodyPr>
          <a:lstStyle/>
          <a:p>
            <a:r>
              <a:rPr lang="en-US" sz="4000" b="1"/>
              <a:t>A Turning Point</a:t>
            </a:r>
            <a:endParaRPr lang="en-US" sz="4000"/>
          </a:p>
        </p:txBody>
      </p:sp>
      <p:sp>
        <p:nvSpPr>
          <p:cNvPr id="3" name="Content Placeholder 2">
            <a:extLst>
              <a:ext uri="{FF2B5EF4-FFF2-40B4-BE49-F238E27FC236}">
                <a16:creationId xmlns:a16="http://schemas.microsoft.com/office/drawing/2014/main" id="{8DE3732E-C597-A0D2-77FD-3DD0728657DD}"/>
              </a:ext>
            </a:extLst>
          </p:cNvPr>
          <p:cNvSpPr>
            <a:spLocks noGrp="1"/>
          </p:cNvSpPr>
          <p:nvPr>
            <p:ph idx="1"/>
          </p:nvPr>
        </p:nvSpPr>
        <p:spPr>
          <a:xfrm>
            <a:off x="838200" y="1825625"/>
            <a:ext cx="6714744" cy="4303465"/>
          </a:xfrm>
        </p:spPr>
        <p:txBody>
          <a:bodyPr>
            <a:normAutofit/>
          </a:bodyPr>
          <a:lstStyle/>
          <a:p>
            <a:r>
              <a:rPr lang="en-US" sz="2000"/>
              <a:t>By 2025 it is expected that there will be </a:t>
            </a:r>
            <a:r>
              <a:rPr lang="en-US" sz="2000">
                <a:hlinkClick r:id="rId2"/>
              </a:rPr>
              <a:t>around 55.7 billion connected devices</a:t>
            </a:r>
            <a:r>
              <a:rPr lang="en-US" sz="2000"/>
              <a:t> which will influence the lives of the global population daily. The scale of these connected devices – and the rate they are growing – will continue to shape our present and our future.</a:t>
            </a:r>
          </a:p>
          <a:p>
            <a:r>
              <a:rPr lang="en-US" sz="2000"/>
              <a:t>Underpinning this wholly connected world is the Internet of Things (IoT), and it is poised to have an impact on the decade ahead few would have ever imagined. We have moved beyond the stage of early adopters towards the metaverse, a truly digital-first decade in which interactions with the physical world are primarily digital.</a:t>
            </a:r>
          </a:p>
          <a:p>
            <a:r>
              <a:rPr lang="en-US" sz="2000"/>
              <a:t>The challenge of IoT security is sharply coming into focus and the </a:t>
            </a:r>
            <a:r>
              <a:rPr lang="en-US" sz="2000">
                <a:hlinkClick r:id="rId3"/>
              </a:rPr>
              <a:t>World Economic Forum</a:t>
            </a:r>
            <a:r>
              <a:rPr lang="en-US" sz="2000"/>
              <a:t> now lists cybersecurity failure as a critical threat in the next two years. </a:t>
            </a:r>
          </a:p>
        </p:txBody>
      </p:sp>
      <p:pic>
        <p:nvPicPr>
          <p:cNvPr id="6" name="Picture 5" descr="Logo, company name&#10;&#10;Description automatically generated">
            <a:hlinkClick r:id="rId4"/>
            <a:extLst>
              <a:ext uri="{FF2B5EF4-FFF2-40B4-BE49-F238E27FC236}">
                <a16:creationId xmlns:a16="http://schemas.microsoft.com/office/drawing/2014/main" id="{D71D80D7-2CD6-86FD-A407-C9BB6F84EEFE}"/>
              </a:ext>
            </a:extLst>
          </p:cNvPr>
          <p:cNvPicPr>
            <a:picLocks noChangeAspect="1"/>
          </p:cNvPicPr>
          <p:nvPr/>
        </p:nvPicPr>
        <p:blipFill rotWithShape="1">
          <a:blip r:embed="rId5"/>
          <a:srcRect l="4433" r="6372" b="-1"/>
          <a:stretch/>
        </p:blipFill>
        <p:spPr>
          <a:xfrm>
            <a:off x="7989293" y="1904282"/>
            <a:ext cx="3423093" cy="4224808"/>
          </a:xfrm>
          <a:prstGeom prst="rect">
            <a:avLst/>
          </a:prstGeom>
        </p:spPr>
      </p:pic>
      <p:sp>
        <p:nvSpPr>
          <p:cNvPr id="4" name="Slide Number Placeholder 3">
            <a:extLst>
              <a:ext uri="{FF2B5EF4-FFF2-40B4-BE49-F238E27FC236}">
                <a16:creationId xmlns:a16="http://schemas.microsoft.com/office/drawing/2014/main" id="{2578663D-575D-F2F4-14F2-BD140797B4CA}"/>
              </a:ext>
            </a:extLst>
          </p:cNvPr>
          <p:cNvSpPr>
            <a:spLocks noGrp="1"/>
          </p:cNvSpPr>
          <p:nvPr>
            <p:ph type="sldNum" sz="quarter" idx="12"/>
          </p:nvPr>
        </p:nvSpPr>
        <p:spPr>
          <a:xfrm>
            <a:off x="8610600" y="6356350"/>
            <a:ext cx="2743200" cy="365125"/>
          </a:xfrm>
        </p:spPr>
        <p:txBody>
          <a:bodyPr>
            <a:normAutofit/>
          </a:bodyPr>
          <a:lstStyle/>
          <a:p>
            <a:pPr>
              <a:spcAft>
                <a:spcPts val="600"/>
              </a:spcAft>
            </a:pPr>
            <a:fld id="{899CE687-140F-8E41-9EAA-C245FAC5B336}" type="slidenum">
              <a:rPr lang="en-US" smtClean="0"/>
              <a:pPr>
                <a:spcAft>
                  <a:spcPts val="600"/>
                </a:spcAft>
              </a:pPr>
              <a:t>23</a:t>
            </a:fld>
            <a:endParaRPr lang="en-US"/>
          </a:p>
        </p:txBody>
      </p:sp>
    </p:spTree>
    <p:extLst>
      <p:ext uri="{BB962C8B-B14F-4D97-AF65-F5344CB8AC3E}">
        <p14:creationId xmlns:p14="http://schemas.microsoft.com/office/powerpoint/2010/main" val="235545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3856090-971A-D38E-93A0-8DB5CACDCAD0}"/>
              </a:ext>
            </a:extLst>
          </p:cNvPr>
          <p:cNvSpPr>
            <a:spLocks noGrp="1"/>
          </p:cNvSpPr>
          <p:nvPr>
            <p:ph type="title"/>
          </p:nvPr>
        </p:nvSpPr>
        <p:spPr>
          <a:xfrm>
            <a:off x="838200" y="1641752"/>
            <a:ext cx="4391024" cy="1323439"/>
          </a:xfrm>
        </p:spPr>
        <p:txBody>
          <a:bodyPr vert="horz" lIns="91440" tIns="45720" rIns="91440" bIns="45720" rtlCol="0" anchor="t">
            <a:normAutofit/>
          </a:bodyPr>
          <a:lstStyle/>
          <a:p>
            <a:r>
              <a:rPr lang="en-US" sz="4000" kern="1200" dirty="0">
                <a:solidFill>
                  <a:schemeClr val="bg1"/>
                </a:solidFill>
                <a:latin typeface="+mj-lt"/>
                <a:ea typeface="+mj-ea"/>
                <a:cs typeface="+mj-cs"/>
              </a:rPr>
              <a:t>Sample of Working Group Publications</a:t>
            </a:r>
          </a:p>
        </p:txBody>
      </p:sp>
      <p:sp>
        <p:nvSpPr>
          <p:cNvPr id="7" name="Content Placeholder 6">
            <a:extLst>
              <a:ext uri="{FF2B5EF4-FFF2-40B4-BE49-F238E27FC236}">
                <a16:creationId xmlns:a16="http://schemas.microsoft.com/office/drawing/2014/main" id="{487DA839-F39A-7A66-1639-21BD9704FCE5}"/>
              </a:ext>
            </a:extLst>
          </p:cNvPr>
          <p:cNvSpPr>
            <a:spLocks noGrp="1"/>
          </p:cNvSpPr>
          <p:nvPr>
            <p:ph sz="half" idx="2"/>
          </p:nvPr>
        </p:nvSpPr>
        <p:spPr>
          <a:xfrm>
            <a:off x="838200" y="3146400"/>
            <a:ext cx="4391024" cy="2454300"/>
          </a:xfrm>
        </p:spPr>
        <p:txBody>
          <a:bodyPr vert="horz" lIns="91440" tIns="45720" rIns="91440" bIns="45720" rtlCol="0">
            <a:normAutofit/>
          </a:bodyPr>
          <a:lstStyle/>
          <a:p>
            <a:r>
              <a:rPr lang="en-US" sz="2000" b="1">
                <a:solidFill>
                  <a:schemeClr val="bg1">
                    <a:alpha val="80000"/>
                  </a:schemeClr>
                </a:solidFill>
              </a:rPr>
              <a:t>Blockchain Primer </a:t>
            </a:r>
          </a:p>
          <a:p>
            <a:r>
              <a:rPr lang="en-US" sz="2000" b="1">
                <a:solidFill>
                  <a:schemeClr val="bg1">
                    <a:alpha val="80000"/>
                  </a:schemeClr>
                </a:solidFill>
                <a:hlinkClick r:id="rId2"/>
              </a:rPr>
              <a:t>https://www.actiac.org/documents/blockchain-primer</a:t>
            </a:r>
            <a:endParaRPr lang="en-US" sz="2000" b="1">
              <a:solidFill>
                <a:schemeClr val="bg1">
                  <a:alpha val="80000"/>
                </a:schemeClr>
              </a:solidFill>
            </a:endParaRPr>
          </a:p>
          <a:p>
            <a:r>
              <a:rPr lang="en-US" sz="2000" b="1">
                <a:solidFill>
                  <a:schemeClr val="bg1">
                    <a:alpha val="80000"/>
                  </a:schemeClr>
                </a:solidFill>
              </a:rPr>
              <a:t>Ethical Application of AI Framework</a:t>
            </a:r>
          </a:p>
          <a:p>
            <a:r>
              <a:rPr lang="en-US" sz="2000" b="1">
                <a:solidFill>
                  <a:schemeClr val="bg1">
                    <a:alpha val="80000"/>
                  </a:schemeClr>
                </a:solidFill>
                <a:hlinkClick r:id="rId3"/>
              </a:rPr>
              <a:t>https://www.actiac.org/documents/act-iac-white-paper-ethical-application-ai-framework</a:t>
            </a:r>
            <a:endParaRPr lang="en-US" sz="2000" b="1">
              <a:solidFill>
                <a:schemeClr val="bg1">
                  <a:alpha val="80000"/>
                </a:schemeClr>
              </a:solidFill>
            </a:endParaRPr>
          </a:p>
          <a:p>
            <a:endParaRPr lang="en-US" sz="2000" b="1">
              <a:solidFill>
                <a:schemeClr val="bg1">
                  <a:alpha val="80000"/>
                </a:schemeClr>
              </a:solidFill>
            </a:endParaRPr>
          </a:p>
          <a:p>
            <a:endParaRPr lang="en-US" sz="2000">
              <a:solidFill>
                <a:schemeClr val="bg1">
                  <a:alpha val="80000"/>
                </a:schemeClr>
              </a:solidFill>
            </a:endParaRPr>
          </a:p>
        </p:txBody>
      </p:sp>
      <p:grpSp>
        <p:nvGrpSpPr>
          <p:cNvPr id="16" name="Group 15">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7" name="Group 16">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1" name="Freeform: Shape 20">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8" name="Group 17">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9" name="Freeform: Shape 18">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Slide Number Placeholder 3">
            <a:extLst>
              <a:ext uri="{FF2B5EF4-FFF2-40B4-BE49-F238E27FC236}">
                <a16:creationId xmlns:a16="http://schemas.microsoft.com/office/drawing/2014/main" id="{44B277BD-8749-8F6C-79AF-86D759D3A2AA}"/>
              </a:ext>
            </a:extLst>
          </p:cNvPr>
          <p:cNvSpPr>
            <a:spLocks noGrp="1"/>
          </p:cNvSpPr>
          <p:nvPr>
            <p:ph type="sldNum" sz="quarter" idx="12"/>
          </p:nvPr>
        </p:nvSpPr>
        <p:spPr>
          <a:xfrm>
            <a:off x="10241892" y="258737"/>
            <a:ext cx="1338304" cy="582639"/>
          </a:xfrm>
        </p:spPr>
        <p:txBody>
          <a:bodyPr vert="horz" lIns="91440" tIns="45720" rIns="91440" bIns="45720" rtlCol="0" anchor="ctr">
            <a:normAutofit/>
          </a:bodyPr>
          <a:lstStyle/>
          <a:p>
            <a:pPr>
              <a:lnSpc>
                <a:spcPct val="90000"/>
              </a:lnSpc>
              <a:spcAft>
                <a:spcPts val="600"/>
              </a:spcAft>
            </a:pPr>
            <a:fld id="{899CE687-140F-8E41-9EAA-C245FAC5B336}" type="slidenum">
              <a:rPr lang="en-US" sz="2000">
                <a:solidFill>
                  <a:schemeClr val="bg1"/>
                </a:solidFill>
              </a:rPr>
              <a:pPr>
                <a:lnSpc>
                  <a:spcPct val="90000"/>
                </a:lnSpc>
                <a:spcAft>
                  <a:spcPts val="600"/>
                </a:spcAft>
              </a:pPr>
              <a:t>24</a:t>
            </a:fld>
            <a:endParaRPr lang="en-US" sz="2000" dirty="0">
              <a:solidFill>
                <a:schemeClr val="bg1"/>
              </a:solidFill>
            </a:endParaRPr>
          </a:p>
        </p:txBody>
      </p:sp>
      <p:pic>
        <p:nvPicPr>
          <p:cNvPr id="9" name="Content Placeholder 8">
            <a:extLst>
              <a:ext uri="{FF2B5EF4-FFF2-40B4-BE49-F238E27FC236}">
                <a16:creationId xmlns:a16="http://schemas.microsoft.com/office/drawing/2014/main" id="{C53ACCB3-DC4B-EAE3-A52D-6EB424B044BB}"/>
              </a:ext>
            </a:extLst>
          </p:cNvPr>
          <p:cNvPicPr>
            <a:picLocks noGrp="1" noChangeAspect="1"/>
          </p:cNvPicPr>
          <p:nvPr>
            <p:ph sz="half" idx="1"/>
          </p:nvPr>
        </p:nvPicPr>
        <p:blipFill>
          <a:blip r:embed="rId5">
            <a:extLst>
              <a:ext uri="{96DAC541-7B7A-43D3-8B79-37D633B846F1}">
                <asvg:svgBlip xmlns:asvg="http://schemas.microsoft.com/office/drawing/2016/SVG/main" r:embed="rId6"/>
              </a:ext>
            </a:extLst>
          </a:blip>
          <a:stretch>
            <a:fillRect/>
          </a:stretch>
        </p:blipFill>
        <p:spPr>
          <a:xfrm>
            <a:off x="6541932" y="2024866"/>
            <a:ext cx="4369112" cy="1715281"/>
          </a:xfrm>
          <a:prstGeom prst="rect">
            <a:avLst/>
          </a:prstGeom>
        </p:spPr>
      </p:pic>
    </p:spTree>
    <p:extLst>
      <p:ext uri="{BB962C8B-B14F-4D97-AF65-F5344CB8AC3E}">
        <p14:creationId xmlns:p14="http://schemas.microsoft.com/office/powerpoint/2010/main" val="3821800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368434DD-D043-5BE0-E7CC-09EABD9FAA90}"/>
              </a:ext>
            </a:extLst>
          </p:cNvPr>
          <p:cNvSpPr>
            <a:spLocks noGrp="1"/>
          </p:cNvSpPr>
          <p:nvPr>
            <p:ph type="title"/>
          </p:nvPr>
        </p:nvSpPr>
        <p:spPr>
          <a:xfrm>
            <a:off x="764949" y="3499076"/>
            <a:ext cx="6053558" cy="2424774"/>
          </a:xfrm>
        </p:spPr>
        <p:txBody>
          <a:bodyPr>
            <a:normAutofit fontScale="90000"/>
          </a:bodyPr>
          <a:lstStyle/>
          <a:p>
            <a:r>
              <a:rPr lang="en-US" sz="3100" dirty="0">
                <a:solidFill>
                  <a:srgbClr val="FFFFFF"/>
                </a:solidFill>
              </a:rPr>
              <a:t>Government Blockchain Association (GBA) has recently published the </a:t>
            </a:r>
            <a:r>
              <a:rPr lang="en-US" sz="3100" b="1" dirty="0">
                <a:solidFill>
                  <a:srgbClr val="FFFFFF"/>
                </a:solidFill>
                <a:hlinkClick r:id="rId2"/>
              </a:rPr>
              <a:t>Blockchain Maturity Model</a:t>
            </a:r>
            <a:r>
              <a:rPr lang="en-US" sz="3100" dirty="0">
                <a:solidFill>
                  <a:srgbClr val="FFFFFF"/>
                </a:solidFill>
              </a:rPr>
              <a:t> (BMM)</a:t>
            </a:r>
            <a:br>
              <a:rPr lang="en-US" sz="3100" dirty="0">
                <a:solidFill>
                  <a:srgbClr val="FFFFFF"/>
                </a:solidFill>
              </a:rPr>
            </a:br>
            <a:br>
              <a:rPr lang="en-US" sz="4100" dirty="0">
                <a:solidFill>
                  <a:srgbClr val="FFFFFF"/>
                </a:solidFill>
              </a:rPr>
            </a:br>
            <a:r>
              <a:rPr lang="en-US" sz="2200" b="1" dirty="0">
                <a:solidFill>
                  <a:srgbClr val="92D050"/>
                </a:solidFill>
                <a:effectLst/>
              </a:rPr>
              <a:t>Blockchain and Sustainable Economic Growth conference on May 25–27 in Washington, DC</a:t>
            </a:r>
            <a:br>
              <a:rPr lang="en-US" sz="1600" b="1" dirty="0">
                <a:effectLst/>
              </a:rPr>
            </a:br>
            <a:r>
              <a:rPr lang="en-US" sz="1600" b="1" dirty="0">
                <a:effectLst/>
                <a:hlinkClick r:id="rId3"/>
              </a:rPr>
              <a:t>https://gbaglobal.org/blockchain-sustainable-economic-growth/</a:t>
            </a:r>
            <a:br>
              <a:rPr lang="en-US" sz="1600" b="1" dirty="0">
                <a:effectLst/>
              </a:rPr>
            </a:br>
            <a:endParaRPr lang="en-US" sz="4100" dirty="0">
              <a:solidFill>
                <a:srgbClr val="FFFFFF"/>
              </a:solidFill>
            </a:endParaRPr>
          </a:p>
        </p:txBody>
      </p:sp>
      <p:sp>
        <p:nvSpPr>
          <p:cNvPr id="5" name="Slide Number Placeholder 4">
            <a:extLst>
              <a:ext uri="{FF2B5EF4-FFF2-40B4-BE49-F238E27FC236}">
                <a16:creationId xmlns:a16="http://schemas.microsoft.com/office/drawing/2014/main" id="{1D8850FA-B6C4-C15A-4172-D6B44673DA4D}"/>
              </a:ext>
            </a:extLst>
          </p:cNvPr>
          <p:cNvSpPr>
            <a:spLocks noGrp="1"/>
          </p:cNvSpPr>
          <p:nvPr>
            <p:ph type="sldNum" sz="quarter" idx="12"/>
          </p:nvPr>
        </p:nvSpPr>
        <p:spPr>
          <a:xfrm>
            <a:off x="804672" y="603504"/>
            <a:ext cx="548640" cy="548640"/>
          </a:xfrm>
          <a:prstGeom prst="ellipse">
            <a:avLst/>
          </a:prstGeom>
          <a:solidFill>
            <a:srgbClr val="7F7F7F"/>
          </a:solidFill>
        </p:spPr>
        <p:txBody>
          <a:bodyPr>
            <a:normAutofit/>
          </a:bodyPr>
          <a:lstStyle/>
          <a:p>
            <a:pPr algn="ctr">
              <a:spcAft>
                <a:spcPts val="600"/>
              </a:spcAft>
            </a:pPr>
            <a:fld id="{899CE687-140F-8E41-9EAA-C245FAC5B336}" type="slidenum">
              <a:rPr lang="en-US" sz="1500">
                <a:solidFill>
                  <a:srgbClr val="FFFFFF"/>
                </a:solidFill>
              </a:rPr>
              <a:pPr algn="ctr">
                <a:spcAft>
                  <a:spcPts val="600"/>
                </a:spcAft>
              </a:pPr>
              <a:t>25</a:t>
            </a:fld>
            <a:endParaRPr lang="en-US" sz="1500">
              <a:solidFill>
                <a:srgbClr val="FFFFFF"/>
              </a:solidFill>
            </a:endParaRPr>
          </a:p>
        </p:txBody>
      </p:sp>
      <p:sp>
        <p:nvSpPr>
          <p:cNvPr id="18" name="Freeform: Shape 17">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7836AAE3-E6FD-7F03-47A0-26CA3D433220}"/>
              </a:ext>
            </a:extLst>
          </p:cNvPr>
          <p:cNvSpPr>
            <a:spLocks noGrp="1"/>
          </p:cNvSpPr>
          <p:nvPr>
            <p:ph sz="half" idx="1"/>
          </p:nvPr>
        </p:nvSpPr>
        <p:spPr>
          <a:xfrm>
            <a:off x="4296759" y="348373"/>
            <a:ext cx="3275402" cy="2472241"/>
          </a:xfrm>
        </p:spPr>
        <p:txBody>
          <a:bodyPr anchor="ctr">
            <a:normAutofit fontScale="55000" lnSpcReduction="20000"/>
          </a:bodyPr>
          <a:lstStyle/>
          <a:p>
            <a:pPr marL="0" indent="0">
              <a:buNone/>
            </a:pPr>
            <a:r>
              <a:rPr lang="en-US" sz="3200" dirty="0"/>
              <a:t>The model describes </a:t>
            </a:r>
            <a:r>
              <a:rPr lang="en-US" sz="3200" b="1" dirty="0">
                <a:solidFill>
                  <a:srgbClr val="002060"/>
                </a:solidFill>
              </a:rPr>
              <a:t>eleven </a:t>
            </a:r>
            <a:r>
              <a:rPr lang="en-US" sz="3200" dirty="0"/>
              <a:t>characteristics that should be considered in evaluating any blockchain solution. They are:</a:t>
            </a:r>
          </a:p>
          <a:p>
            <a:pPr>
              <a:buFont typeface="Arial" panose="020B0604020202020204" pitchFamily="34" charset="0"/>
              <a:buChar char="•"/>
            </a:pPr>
            <a:r>
              <a:rPr lang="en-US" sz="3200" dirty="0"/>
              <a:t>Distribution</a:t>
            </a:r>
          </a:p>
          <a:p>
            <a:pPr>
              <a:buFont typeface="Arial" panose="020B0604020202020204" pitchFamily="34" charset="0"/>
              <a:buChar char="•"/>
            </a:pPr>
            <a:r>
              <a:rPr lang="en-US" sz="3200" dirty="0"/>
              <a:t>Governance</a:t>
            </a:r>
          </a:p>
          <a:p>
            <a:pPr>
              <a:buFont typeface="Arial" panose="020B0604020202020204" pitchFamily="34" charset="0"/>
              <a:buChar char="•"/>
            </a:pPr>
            <a:r>
              <a:rPr lang="en-US" sz="3200" dirty="0"/>
              <a:t>Identity Management</a:t>
            </a:r>
          </a:p>
          <a:p>
            <a:pPr>
              <a:buFont typeface="Arial" panose="020B0604020202020204" pitchFamily="34" charset="0"/>
              <a:buChar char="•"/>
            </a:pPr>
            <a:r>
              <a:rPr lang="en-US" sz="3200" dirty="0"/>
              <a:t>Interoperability</a:t>
            </a:r>
          </a:p>
          <a:p>
            <a:pPr>
              <a:buFont typeface="Arial" panose="020B0604020202020204" pitchFamily="34" charset="0"/>
              <a:buChar char="•"/>
            </a:pPr>
            <a:r>
              <a:rPr lang="en-US" sz="3200" dirty="0"/>
              <a:t>Performance</a:t>
            </a:r>
          </a:p>
          <a:p>
            <a:endParaRPr lang="en-US" sz="800" dirty="0"/>
          </a:p>
        </p:txBody>
      </p:sp>
      <p:sp>
        <p:nvSpPr>
          <p:cNvPr id="24" name="Freeform: Shape 23">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A38F23CA-B48C-53AC-1E04-8340761B5838}"/>
              </a:ext>
            </a:extLst>
          </p:cNvPr>
          <p:cNvSpPr>
            <a:spLocks noGrp="1"/>
          </p:cNvSpPr>
          <p:nvPr>
            <p:ph sz="half" idx="2"/>
          </p:nvPr>
        </p:nvSpPr>
        <p:spPr>
          <a:xfrm>
            <a:off x="8386139" y="3143438"/>
            <a:ext cx="3474621" cy="2780412"/>
          </a:xfrm>
        </p:spPr>
        <p:txBody>
          <a:bodyPr anchor="ctr">
            <a:normAutofit fontScale="55000" lnSpcReduction="20000"/>
          </a:bodyPr>
          <a:lstStyle/>
          <a:p>
            <a:pPr>
              <a:buFont typeface="Arial" panose="020B0604020202020204" pitchFamily="34" charset="0"/>
              <a:buChar char="•"/>
            </a:pPr>
            <a:r>
              <a:rPr lang="en-US" sz="3300" dirty="0"/>
              <a:t>Privacy</a:t>
            </a:r>
          </a:p>
          <a:p>
            <a:pPr>
              <a:buFont typeface="Arial" panose="020B0604020202020204" pitchFamily="34" charset="0"/>
              <a:buChar char="•"/>
            </a:pPr>
            <a:r>
              <a:rPr lang="en-US" sz="3300" dirty="0"/>
              <a:t>Reliability</a:t>
            </a:r>
          </a:p>
          <a:p>
            <a:pPr>
              <a:buFont typeface="Arial" panose="020B0604020202020204" pitchFamily="34" charset="0"/>
              <a:buChar char="•"/>
            </a:pPr>
            <a:r>
              <a:rPr lang="en-US" sz="3300" dirty="0"/>
              <a:t>Resilience (Fault Tolerance)</a:t>
            </a:r>
          </a:p>
          <a:p>
            <a:pPr>
              <a:buFont typeface="Arial" panose="020B0604020202020204" pitchFamily="34" charset="0"/>
              <a:buChar char="•"/>
            </a:pPr>
            <a:r>
              <a:rPr lang="en-US" sz="3300" dirty="0"/>
              <a:t>Security</a:t>
            </a:r>
          </a:p>
          <a:p>
            <a:pPr>
              <a:buFont typeface="Arial" panose="020B0604020202020204" pitchFamily="34" charset="0"/>
              <a:buChar char="•"/>
            </a:pPr>
            <a:r>
              <a:rPr lang="en-US" sz="3300" dirty="0"/>
              <a:t>Infrastructure Sustainability</a:t>
            </a:r>
          </a:p>
          <a:p>
            <a:pPr>
              <a:buFont typeface="Arial" panose="020B0604020202020204" pitchFamily="34" charset="0"/>
              <a:buChar char="•"/>
            </a:pPr>
            <a:r>
              <a:rPr lang="en-US" sz="3300" dirty="0"/>
              <a:t>Synchronization</a:t>
            </a:r>
          </a:p>
          <a:p>
            <a:endParaRPr lang="en-US" sz="2000" dirty="0"/>
          </a:p>
        </p:txBody>
      </p:sp>
      <p:pic>
        <p:nvPicPr>
          <p:cNvPr id="15" name="Picture 14" descr="Logo&#10;&#10;Description automatically generated">
            <a:extLst>
              <a:ext uri="{FF2B5EF4-FFF2-40B4-BE49-F238E27FC236}">
                <a16:creationId xmlns:a16="http://schemas.microsoft.com/office/drawing/2014/main" id="{D2ABCFA6-EDEB-1099-0904-F882F1FBF225}"/>
              </a:ext>
            </a:extLst>
          </p:cNvPr>
          <p:cNvPicPr>
            <a:picLocks noChangeAspect="1"/>
          </p:cNvPicPr>
          <p:nvPr/>
        </p:nvPicPr>
        <p:blipFill>
          <a:blip r:embed="rId4"/>
          <a:stretch>
            <a:fillRect/>
          </a:stretch>
        </p:blipFill>
        <p:spPr>
          <a:xfrm>
            <a:off x="9380425" y="2209836"/>
            <a:ext cx="2371345" cy="933601"/>
          </a:xfrm>
          <a:prstGeom prst="rect">
            <a:avLst/>
          </a:prstGeom>
        </p:spPr>
      </p:pic>
    </p:spTree>
    <p:extLst>
      <p:ext uri="{BB962C8B-B14F-4D97-AF65-F5344CB8AC3E}">
        <p14:creationId xmlns:p14="http://schemas.microsoft.com/office/powerpoint/2010/main" val="2147958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ctangle&#10;&#10;Description automatically generated with low confidence">
            <a:extLst>
              <a:ext uri="{FF2B5EF4-FFF2-40B4-BE49-F238E27FC236}">
                <a16:creationId xmlns:a16="http://schemas.microsoft.com/office/drawing/2014/main" id="{2D9F8C4D-521F-D84D-A9DF-758669E871A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p:cNvSpPr txBox="1"/>
          <p:nvPr/>
        </p:nvSpPr>
        <p:spPr>
          <a:xfrm>
            <a:off x="1413284" y="2779245"/>
            <a:ext cx="9365433"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Wrap-up</a:t>
            </a:r>
          </a:p>
        </p:txBody>
      </p:sp>
    </p:spTree>
    <p:extLst>
      <p:ext uri="{BB962C8B-B14F-4D97-AF65-F5344CB8AC3E}">
        <p14:creationId xmlns:p14="http://schemas.microsoft.com/office/powerpoint/2010/main" val="2210725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0DE475C9-DCA6-324C-B755-2D03358B1E09}"/>
              </a:ext>
            </a:extLst>
          </p:cNvPr>
          <p:cNvPicPr>
            <a:picLocks noChangeAspect="1"/>
          </p:cNvPicPr>
          <p:nvPr/>
        </p:nvPicPr>
        <p:blipFill>
          <a:blip r:embed="rId2"/>
          <a:stretch>
            <a:fillRect/>
          </a:stretch>
        </p:blipFill>
        <p:spPr>
          <a:xfrm>
            <a:off x="0" y="193350"/>
            <a:ext cx="12192000" cy="6858000"/>
          </a:xfrm>
          <a:prstGeom prst="rect">
            <a:avLst/>
          </a:prstGeom>
        </p:spPr>
      </p:pic>
      <p:sp>
        <p:nvSpPr>
          <p:cNvPr id="3" name="TextBox 2"/>
          <p:cNvSpPr txBox="1"/>
          <p:nvPr/>
        </p:nvSpPr>
        <p:spPr>
          <a:xfrm>
            <a:off x="328772" y="421241"/>
            <a:ext cx="7957099"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ET Wrap-up</a:t>
            </a:r>
          </a:p>
        </p:txBody>
      </p:sp>
      <p:sp>
        <p:nvSpPr>
          <p:cNvPr id="5" name="Content Placeholder 2">
            <a:extLst>
              <a:ext uri="{FF2B5EF4-FFF2-40B4-BE49-F238E27FC236}">
                <a16:creationId xmlns:a16="http://schemas.microsoft.com/office/drawing/2014/main" id="{542000DB-5780-4E1B-839E-E8888087B2B1}"/>
              </a:ext>
            </a:extLst>
          </p:cNvPr>
          <p:cNvSpPr>
            <a:spLocks noGrp="1"/>
          </p:cNvSpPr>
          <p:nvPr>
            <p:ph sz="half" idx="1"/>
          </p:nvPr>
        </p:nvSpPr>
        <p:spPr>
          <a:xfrm>
            <a:off x="328772" y="4009627"/>
            <a:ext cx="11036597" cy="2280136"/>
          </a:xfrm>
          <a:ln w="28575">
            <a:solidFill>
              <a:srgbClr val="0070C0"/>
            </a:solidFill>
          </a:ln>
        </p:spPr>
        <p:txBody>
          <a:bodyPr>
            <a:noAutofit/>
          </a:bodyPr>
          <a:lstStyle/>
          <a:p>
            <a:pPr marL="0" indent="0">
              <a:spcAft>
                <a:spcPts val="1200"/>
              </a:spcAft>
              <a:buNone/>
            </a:pPr>
            <a:r>
              <a:rPr lang="en-US" sz="1800" b="1" dirty="0"/>
              <a:t>ET Working Groups</a:t>
            </a:r>
          </a:p>
          <a:p>
            <a:pPr marL="0" lvl="1">
              <a:spcBef>
                <a:spcPts val="0"/>
              </a:spcBef>
            </a:pPr>
            <a:r>
              <a:rPr lang="en-US" sz="1800" kern="0" dirty="0">
                <a:cs typeface="Arial" panose="020B0604020202020204" pitchFamily="34" charset="0"/>
              </a:rPr>
              <a:t>Blockchain Working Group – Fridays 10-11am  (Joshua </a:t>
            </a:r>
            <a:r>
              <a:rPr lang="en-US" sz="1800" kern="0" dirty="0" err="1">
                <a:cs typeface="Arial" panose="020B0604020202020204" pitchFamily="34" charset="0"/>
              </a:rPr>
              <a:t>Hakakian</a:t>
            </a:r>
            <a:r>
              <a:rPr lang="en-US" sz="1800" kern="0" dirty="0">
                <a:cs typeface="Arial" panose="020B0604020202020204" pitchFamily="34" charset="0"/>
              </a:rPr>
              <a:t> </a:t>
            </a:r>
            <a:r>
              <a:rPr lang="en-US" sz="1800" kern="0" dirty="0">
                <a:cs typeface="Arial" panose="020B0604020202020204" pitchFamily="34" charset="0"/>
                <a:hlinkClick r:id="rId3"/>
              </a:rPr>
              <a:t>joshua.hakakian@va.gov</a:t>
            </a:r>
            <a:r>
              <a:rPr lang="en-US" sz="1800" kern="0" dirty="0">
                <a:cs typeface="Arial" panose="020B0604020202020204" pitchFamily="34" charset="0"/>
              </a:rPr>
              <a:t>) </a:t>
            </a:r>
          </a:p>
          <a:p>
            <a:pPr marL="0" lvl="1">
              <a:spcBef>
                <a:spcPts val="0"/>
              </a:spcBef>
            </a:pPr>
            <a:r>
              <a:rPr lang="en-US" sz="1800" kern="0" dirty="0">
                <a:cs typeface="Arial" panose="020B0604020202020204" pitchFamily="34" charset="0"/>
              </a:rPr>
              <a:t>AI Working Group – Fridays 11-12pm (Joshua </a:t>
            </a:r>
            <a:r>
              <a:rPr lang="en-US" sz="1800" kern="0" dirty="0" err="1">
                <a:cs typeface="Arial" panose="020B0604020202020204" pitchFamily="34" charset="0"/>
              </a:rPr>
              <a:t>Hakakian</a:t>
            </a:r>
            <a:r>
              <a:rPr lang="en-US" sz="1800" kern="0" dirty="0">
                <a:cs typeface="Arial" panose="020B0604020202020204" pitchFamily="34" charset="0"/>
              </a:rPr>
              <a:t> </a:t>
            </a:r>
            <a:r>
              <a:rPr lang="en-US" sz="1800" kern="0" dirty="0">
                <a:cs typeface="Arial" panose="020B0604020202020204" pitchFamily="34" charset="0"/>
                <a:hlinkClick r:id="rId3"/>
              </a:rPr>
              <a:t>joshua.hakakian@va.gov</a:t>
            </a:r>
            <a:r>
              <a:rPr lang="en-US" sz="1800" kern="0" dirty="0">
                <a:cs typeface="Arial" panose="020B0604020202020204" pitchFamily="34" charset="0"/>
              </a:rPr>
              <a:t>) </a:t>
            </a:r>
          </a:p>
          <a:p>
            <a:pPr marL="0" lvl="1">
              <a:spcBef>
                <a:spcPts val="0"/>
              </a:spcBef>
            </a:pPr>
            <a:r>
              <a:rPr lang="en-US" sz="1800" kern="0" dirty="0">
                <a:cs typeface="Arial" panose="020B0604020202020204" pitchFamily="34" charset="0"/>
              </a:rPr>
              <a:t>Intelligent Automation Working Group – (Brian Jacobs </a:t>
            </a:r>
            <a:r>
              <a:rPr lang="en-US" sz="1800" kern="0" dirty="0">
                <a:cs typeface="Arial" panose="020B0604020202020204" pitchFamily="34" charset="0"/>
                <a:hlinkClick r:id="rId4"/>
              </a:rPr>
              <a:t>bjacobs@macrosolutions.com</a:t>
            </a:r>
            <a:r>
              <a:rPr lang="en-US" sz="1800" kern="0" dirty="0">
                <a:cs typeface="Arial" panose="020B0604020202020204" pitchFamily="34" charset="0"/>
              </a:rPr>
              <a:t>) </a:t>
            </a:r>
          </a:p>
          <a:p>
            <a:pPr marL="0" lvl="1">
              <a:spcBef>
                <a:spcPts val="0"/>
              </a:spcBef>
            </a:pPr>
            <a:r>
              <a:rPr lang="en-US" sz="1800" kern="0" dirty="0">
                <a:cs typeface="Arial" panose="020B0604020202020204" pitchFamily="34" charset="0"/>
              </a:rPr>
              <a:t>IoT Working Group – Thursdays 8:30am (Don Lovett </a:t>
            </a:r>
            <a:r>
              <a:rPr lang="en-US" sz="1800" kern="0" dirty="0">
                <a:cs typeface="Arial" panose="020B0604020202020204" pitchFamily="34" charset="0"/>
                <a:hlinkClick r:id="rId5"/>
              </a:rPr>
              <a:t>don@projectbits.com</a:t>
            </a:r>
            <a:r>
              <a:rPr lang="en-US" sz="1800" kern="0" dirty="0">
                <a:cs typeface="Arial" panose="020B0604020202020204" pitchFamily="34" charset="0"/>
              </a:rPr>
              <a:t>) </a:t>
            </a:r>
          </a:p>
          <a:p>
            <a:pPr marL="0" lvl="1">
              <a:spcBef>
                <a:spcPts val="0"/>
              </a:spcBef>
            </a:pPr>
            <a:r>
              <a:rPr lang="en-US" sz="1800" kern="0" dirty="0">
                <a:cs typeface="Arial" panose="020B0604020202020204" pitchFamily="34" charset="0"/>
              </a:rPr>
              <a:t>DevOps Working Group – (David Hernandez </a:t>
            </a:r>
            <a:r>
              <a:rPr lang="en-US" sz="1800" kern="0" dirty="0">
                <a:cs typeface="Arial" panose="020B0604020202020204" pitchFamily="34" charset="0"/>
                <a:hlinkClick r:id="rId6"/>
              </a:rPr>
              <a:t>dhernandez@yext.com11</a:t>
            </a:r>
            <a:r>
              <a:rPr lang="en-US" sz="1800" kern="0" dirty="0">
                <a:cs typeface="Arial" panose="020B0604020202020204" pitchFamily="34" charset="0"/>
              </a:rPr>
              <a:t>)</a:t>
            </a:r>
          </a:p>
          <a:p>
            <a:pPr marL="0" lvl="1">
              <a:spcBef>
                <a:spcPts val="0"/>
              </a:spcBef>
            </a:pPr>
            <a:r>
              <a:rPr lang="en-US" sz="1800" kern="0" dirty="0">
                <a:cs typeface="Arial" panose="020B0604020202020204" pitchFamily="34" charset="0"/>
              </a:rPr>
              <a:t>Quantum Knowledge Group – (Tim </a:t>
            </a:r>
            <a:r>
              <a:rPr lang="en-US" sz="1800" kern="0" dirty="0" err="1">
                <a:cs typeface="Arial" panose="020B0604020202020204" pitchFamily="34" charset="0"/>
              </a:rPr>
              <a:t>Gilday</a:t>
            </a:r>
            <a:r>
              <a:rPr lang="en-US" sz="1800" kern="0" dirty="0">
                <a:cs typeface="Arial" panose="020B0604020202020204" pitchFamily="34" charset="0"/>
              </a:rPr>
              <a:t> </a:t>
            </a:r>
            <a:r>
              <a:rPr lang="en-US" sz="1800" kern="0" dirty="0">
                <a:cs typeface="Arial" panose="020B0604020202020204" pitchFamily="34" charset="0"/>
                <a:hlinkClick r:id="rId7"/>
              </a:rPr>
              <a:t>tim.gilday@gdit.com</a:t>
            </a:r>
            <a:r>
              <a:rPr lang="en-US" sz="1800" kern="0" dirty="0">
                <a:cs typeface="Arial" panose="020B0604020202020204" pitchFamily="34" charset="0"/>
              </a:rPr>
              <a:t>)</a:t>
            </a:r>
          </a:p>
          <a:p>
            <a:pPr marL="0" lvl="1">
              <a:spcBef>
                <a:spcPts val="0"/>
              </a:spcBef>
            </a:pPr>
            <a:endParaRPr lang="en-US" sz="1800" kern="0" dirty="0">
              <a:cs typeface="Arial" panose="020B0604020202020204" pitchFamily="34" charset="0"/>
            </a:endParaRPr>
          </a:p>
          <a:p>
            <a:pPr marL="0" lvl="1">
              <a:spcBef>
                <a:spcPts val="0"/>
              </a:spcBef>
            </a:pPr>
            <a:endParaRPr lang="en-US" sz="1800" kern="0" dirty="0">
              <a:cs typeface="Arial" panose="020B0604020202020204" pitchFamily="34" charset="0"/>
            </a:endParaRPr>
          </a:p>
          <a:p>
            <a:pPr marL="0" lvl="1">
              <a:spcBef>
                <a:spcPts val="0"/>
              </a:spcBef>
              <a:spcAft>
                <a:spcPts val="1200"/>
              </a:spcAft>
            </a:pPr>
            <a:endParaRPr lang="en-US" sz="1800" kern="0" dirty="0">
              <a:cs typeface="Arial" panose="020B0604020202020204" pitchFamily="34" charset="0"/>
            </a:endParaRPr>
          </a:p>
          <a:p>
            <a:endParaRPr lang="en-US" sz="2000" dirty="0"/>
          </a:p>
        </p:txBody>
      </p:sp>
      <p:sp>
        <p:nvSpPr>
          <p:cNvPr id="7" name="Rectangle 6">
            <a:extLst>
              <a:ext uri="{FF2B5EF4-FFF2-40B4-BE49-F238E27FC236}">
                <a16:creationId xmlns:a16="http://schemas.microsoft.com/office/drawing/2014/main" id="{3DD4C86C-578D-4639-951A-709C5C633234}"/>
              </a:ext>
            </a:extLst>
          </p:cNvPr>
          <p:cNvSpPr/>
          <p:nvPr/>
        </p:nvSpPr>
        <p:spPr>
          <a:xfrm>
            <a:off x="328772" y="2175068"/>
            <a:ext cx="11036597" cy="1072972"/>
          </a:xfrm>
          <a:prstGeom prst="rect">
            <a:avLst/>
          </a:prstGeom>
          <a:ln>
            <a:solidFill>
              <a:srgbClr val="0070C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285750" marR="0" lvl="0" indent="-285750">
              <a:spcBef>
                <a:spcPts val="0"/>
              </a:spcBef>
              <a:spcAft>
                <a:spcPts val="0"/>
              </a:spcAft>
              <a:buSzPts val="1000"/>
              <a:buFont typeface="Arial" panose="020B0604020202020204" pitchFamily="34" charset="0"/>
              <a:buChar char="•"/>
              <a:tabLst>
                <a:tab pos="457200" algn="l"/>
              </a:tabLst>
            </a:pPr>
            <a:endParaRPr lang="en-US" sz="16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buSzPts val="1000"/>
              <a:tabLst>
                <a:tab pos="457200" algn="l"/>
              </a:tabLst>
            </a:pPr>
            <a:r>
              <a:rPr lang="en-US" kern="0" dirty="0">
                <a:solidFill>
                  <a:schemeClr val="tx1"/>
                </a:solidFill>
                <a:cs typeface="Arial" panose="020B0604020202020204" pitchFamily="34" charset="0"/>
              </a:rPr>
              <a:t>Next meeting scheduled for </a:t>
            </a:r>
            <a:r>
              <a:rPr lang="en-US" sz="1600" u="sng" dirty="0">
                <a:latin typeface="Tahoma" panose="020B0604030504040204" pitchFamily="34" charset="0"/>
                <a:ea typeface="Tahoma" panose="020B0604030504040204" pitchFamily="34" charset="0"/>
                <a:cs typeface="Tahoma" panose="020B0604030504040204" pitchFamily="34" charset="0"/>
              </a:rPr>
              <a:t>Tuesday, June 16</a:t>
            </a:r>
            <a:r>
              <a:rPr lang="en-US" sz="1600" u="sng" baseline="30000" dirty="0">
                <a:latin typeface="Tahoma" panose="020B0604030504040204" pitchFamily="34" charset="0"/>
                <a:ea typeface="Tahoma" panose="020B0604030504040204" pitchFamily="34" charset="0"/>
                <a:cs typeface="Tahoma" panose="020B0604030504040204" pitchFamily="34" charset="0"/>
              </a:rPr>
              <a:t>th</a:t>
            </a:r>
            <a:r>
              <a:rPr lang="en-US" sz="1600" u="sng" dirty="0">
                <a:latin typeface="Tahoma" panose="020B0604030504040204" pitchFamily="34" charset="0"/>
                <a:ea typeface="Tahoma" panose="020B0604030504040204" pitchFamily="34" charset="0"/>
                <a:cs typeface="Tahoma" panose="020B0604030504040204" pitchFamily="34" charset="0"/>
              </a:rPr>
              <a:t> from 10 – 11:30am</a:t>
            </a:r>
            <a:r>
              <a:rPr lang="en-US" sz="16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buSzPts val="1000"/>
              <a:tabLst>
                <a:tab pos="457200" algn="l"/>
              </a:tabLst>
            </a:pPr>
            <a:r>
              <a:rPr lang="en-US" sz="1600" dirty="0">
                <a:latin typeface="Tahoma" panose="020B0604030504040204" pitchFamily="34" charset="0"/>
                <a:ea typeface="Tahoma" panose="020B0604030504040204" pitchFamily="34" charset="0"/>
                <a:cs typeface="Tahoma" panose="020B0604030504040204" pitchFamily="34" charset="0"/>
              </a:rPr>
              <a:t>Working Title:  </a:t>
            </a:r>
            <a:r>
              <a:rPr lang="en-US" sz="1600" b="1" dirty="0">
                <a:latin typeface="Tahoma" panose="020B0604030504040204" pitchFamily="34" charset="0"/>
                <a:ea typeface="Tahoma" panose="020B0604030504040204" pitchFamily="34" charset="0"/>
                <a:cs typeface="Tahoma" panose="020B0604030504040204" pitchFamily="34" charset="0"/>
              </a:rPr>
              <a:t>How HCD and CX is Driving Cybersecurity Frameworks and Technologies</a:t>
            </a:r>
            <a:endParaRPr lang="en-US" sz="1600" b="1" dirty="0"/>
          </a:p>
        </p:txBody>
      </p:sp>
      <p:sp>
        <p:nvSpPr>
          <p:cNvPr id="8" name="Freeform 10">
            <a:extLst>
              <a:ext uri="{FF2B5EF4-FFF2-40B4-BE49-F238E27FC236}">
                <a16:creationId xmlns:a16="http://schemas.microsoft.com/office/drawing/2014/main" id="{E086D18C-5D02-4E91-B2CA-1C2B0E0CB30A}"/>
              </a:ext>
            </a:extLst>
          </p:cNvPr>
          <p:cNvSpPr/>
          <p:nvPr/>
        </p:nvSpPr>
        <p:spPr>
          <a:xfrm>
            <a:off x="328771" y="1717867"/>
            <a:ext cx="2895599" cy="457200"/>
          </a:xfrm>
          <a:custGeom>
            <a:avLst/>
            <a:gdLst>
              <a:gd name="connsiteX0" fmla="*/ 0 w 4267200"/>
              <a:gd name="connsiteY0" fmla="*/ 152523 h 915120"/>
              <a:gd name="connsiteX1" fmla="*/ 152523 w 4267200"/>
              <a:gd name="connsiteY1" fmla="*/ 0 h 915120"/>
              <a:gd name="connsiteX2" fmla="*/ 4114677 w 4267200"/>
              <a:gd name="connsiteY2" fmla="*/ 0 h 915120"/>
              <a:gd name="connsiteX3" fmla="*/ 4267200 w 4267200"/>
              <a:gd name="connsiteY3" fmla="*/ 152523 h 915120"/>
              <a:gd name="connsiteX4" fmla="*/ 4267200 w 4267200"/>
              <a:gd name="connsiteY4" fmla="*/ 762597 h 915120"/>
              <a:gd name="connsiteX5" fmla="*/ 4114677 w 4267200"/>
              <a:gd name="connsiteY5" fmla="*/ 915120 h 915120"/>
              <a:gd name="connsiteX6" fmla="*/ 152523 w 4267200"/>
              <a:gd name="connsiteY6" fmla="*/ 915120 h 915120"/>
              <a:gd name="connsiteX7" fmla="*/ 0 w 4267200"/>
              <a:gd name="connsiteY7" fmla="*/ 762597 h 915120"/>
              <a:gd name="connsiteX8" fmla="*/ 0 w 4267200"/>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915120">
                <a:moveTo>
                  <a:pt x="0" y="152523"/>
                </a:moveTo>
                <a:cubicBezTo>
                  <a:pt x="0" y="68287"/>
                  <a:pt x="68287" y="0"/>
                  <a:pt x="152523" y="0"/>
                </a:cubicBezTo>
                <a:lnTo>
                  <a:pt x="4114677" y="0"/>
                </a:lnTo>
                <a:cubicBezTo>
                  <a:pt x="4198913" y="0"/>
                  <a:pt x="4267200" y="68287"/>
                  <a:pt x="4267200" y="152523"/>
                </a:cubicBezTo>
                <a:lnTo>
                  <a:pt x="4267200" y="762597"/>
                </a:lnTo>
                <a:cubicBezTo>
                  <a:pt x="4267200" y="846833"/>
                  <a:pt x="4198913" y="915120"/>
                  <a:pt x="4114677" y="915120"/>
                </a:cubicBezTo>
                <a:lnTo>
                  <a:pt x="152523" y="915120"/>
                </a:lnTo>
                <a:cubicBezTo>
                  <a:pt x="68287" y="915120"/>
                  <a:pt x="0" y="846833"/>
                  <a:pt x="0" y="762597"/>
                </a:cubicBezTo>
                <a:lnTo>
                  <a:pt x="0" y="152523"/>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962" tIns="44672" rIns="205962" bIns="44672" numCol="1" spcCol="1270" anchor="ctr" anchorCtr="0">
            <a:noAutofit/>
          </a:bodyPr>
          <a:lstStyle/>
          <a:p>
            <a:pPr defTabSz="1377950">
              <a:lnSpc>
                <a:spcPct val="90000"/>
              </a:lnSpc>
              <a:spcBef>
                <a:spcPct val="0"/>
              </a:spcBef>
              <a:spcAft>
                <a:spcPct val="35000"/>
              </a:spcAft>
            </a:pPr>
            <a:r>
              <a:rPr lang="en-US" sz="2000" b="1" dirty="0">
                <a:solidFill>
                  <a:schemeClr val="bg1"/>
                </a:solidFill>
              </a:rPr>
              <a:t>Meeting Cadence</a:t>
            </a:r>
          </a:p>
        </p:txBody>
      </p:sp>
      <p:sp>
        <p:nvSpPr>
          <p:cNvPr id="9" name="Freeform 12">
            <a:extLst>
              <a:ext uri="{FF2B5EF4-FFF2-40B4-BE49-F238E27FC236}">
                <a16:creationId xmlns:a16="http://schemas.microsoft.com/office/drawing/2014/main" id="{BF26FCD8-B087-42E1-A181-097B97A10EE4}"/>
              </a:ext>
            </a:extLst>
          </p:cNvPr>
          <p:cNvSpPr/>
          <p:nvPr/>
        </p:nvSpPr>
        <p:spPr>
          <a:xfrm>
            <a:off x="328773" y="3552426"/>
            <a:ext cx="2895599" cy="457201"/>
          </a:xfrm>
          <a:custGeom>
            <a:avLst/>
            <a:gdLst>
              <a:gd name="connsiteX0" fmla="*/ 0 w 4267200"/>
              <a:gd name="connsiteY0" fmla="*/ 152523 h 915120"/>
              <a:gd name="connsiteX1" fmla="*/ 152523 w 4267200"/>
              <a:gd name="connsiteY1" fmla="*/ 0 h 915120"/>
              <a:gd name="connsiteX2" fmla="*/ 4114677 w 4267200"/>
              <a:gd name="connsiteY2" fmla="*/ 0 h 915120"/>
              <a:gd name="connsiteX3" fmla="*/ 4267200 w 4267200"/>
              <a:gd name="connsiteY3" fmla="*/ 152523 h 915120"/>
              <a:gd name="connsiteX4" fmla="*/ 4267200 w 4267200"/>
              <a:gd name="connsiteY4" fmla="*/ 762597 h 915120"/>
              <a:gd name="connsiteX5" fmla="*/ 4114677 w 4267200"/>
              <a:gd name="connsiteY5" fmla="*/ 915120 h 915120"/>
              <a:gd name="connsiteX6" fmla="*/ 152523 w 4267200"/>
              <a:gd name="connsiteY6" fmla="*/ 915120 h 915120"/>
              <a:gd name="connsiteX7" fmla="*/ 0 w 4267200"/>
              <a:gd name="connsiteY7" fmla="*/ 762597 h 915120"/>
              <a:gd name="connsiteX8" fmla="*/ 0 w 4267200"/>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915120">
                <a:moveTo>
                  <a:pt x="0" y="152523"/>
                </a:moveTo>
                <a:cubicBezTo>
                  <a:pt x="0" y="68287"/>
                  <a:pt x="68287" y="0"/>
                  <a:pt x="152523" y="0"/>
                </a:cubicBezTo>
                <a:lnTo>
                  <a:pt x="4114677" y="0"/>
                </a:lnTo>
                <a:cubicBezTo>
                  <a:pt x="4198913" y="0"/>
                  <a:pt x="4267200" y="68287"/>
                  <a:pt x="4267200" y="152523"/>
                </a:cubicBezTo>
                <a:lnTo>
                  <a:pt x="4267200" y="762597"/>
                </a:lnTo>
                <a:cubicBezTo>
                  <a:pt x="4267200" y="846833"/>
                  <a:pt x="4198913" y="915120"/>
                  <a:pt x="4114677" y="915120"/>
                </a:cubicBezTo>
                <a:lnTo>
                  <a:pt x="152523" y="915120"/>
                </a:lnTo>
                <a:cubicBezTo>
                  <a:pt x="68287" y="915120"/>
                  <a:pt x="0" y="846833"/>
                  <a:pt x="0" y="762597"/>
                </a:cubicBezTo>
                <a:lnTo>
                  <a:pt x="0" y="152523"/>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962" tIns="44672" rIns="205962" bIns="44672" numCol="1" spcCol="1270" anchor="ctr" anchorCtr="0">
            <a:noAutofit/>
          </a:bodyPr>
          <a:lstStyle/>
          <a:p>
            <a:pPr defTabSz="1377950">
              <a:lnSpc>
                <a:spcPct val="90000"/>
              </a:lnSpc>
              <a:spcBef>
                <a:spcPct val="0"/>
              </a:spcBef>
              <a:spcAft>
                <a:spcPct val="35000"/>
              </a:spcAft>
            </a:pPr>
            <a:r>
              <a:rPr lang="en-US" sz="2000" dirty="0">
                <a:solidFill>
                  <a:schemeClr val="bg1"/>
                </a:solidFill>
              </a:rPr>
              <a:t>Ongoing</a:t>
            </a:r>
          </a:p>
        </p:txBody>
      </p:sp>
    </p:spTree>
    <p:extLst>
      <p:ext uri="{BB962C8B-B14F-4D97-AF65-F5344CB8AC3E}">
        <p14:creationId xmlns:p14="http://schemas.microsoft.com/office/powerpoint/2010/main" val="3364372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ctangle&#10;&#10;Description automatically generated with low confidence">
            <a:extLst>
              <a:ext uri="{FF2B5EF4-FFF2-40B4-BE49-F238E27FC236}">
                <a16:creationId xmlns:a16="http://schemas.microsoft.com/office/drawing/2014/main" id="{2D9F8C4D-521F-D84D-A9DF-758669E871A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p:cNvSpPr txBox="1"/>
          <p:nvPr/>
        </p:nvSpPr>
        <p:spPr>
          <a:xfrm>
            <a:off x="1413284" y="2779245"/>
            <a:ext cx="9365433"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Thank you</a:t>
            </a:r>
          </a:p>
        </p:txBody>
      </p:sp>
      <p:sp>
        <p:nvSpPr>
          <p:cNvPr id="4" name="TextBox 3">
            <a:extLst>
              <a:ext uri="{FF2B5EF4-FFF2-40B4-BE49-F238E27FC236}">
                <a16:creationId xmlns:a16="http://schemas.microsoft.com/office/drawing/2014/main" id="{FA90F2CD-8731-B396-5684-7CEB5F6607BA}"/>
              </a:ext>
            </a:extLst>
          </p:cNvPr>
          <p:cNvSpPr txBox="1"/>
          <p:nvPr/>
        </p:nvSpPr>
        <p:spPr>
          <a:xfrm>
            <a:off x="2967765" y="6322590"/>
            <a:ext cx="6392071" cy="323165"/>
          </a:xfrm>
          <a:prstGeom prst="rect">
            <a:avLst/>
          </a:prstGeom>
          <a:noFill/>
        </p:spPr>
        <p:txBody>
          <a:bodyPr wrap="none" rtlCol="0">
            <a:spAutoFit/>
          </a:bodyPr>
          <a:lstStyle/>
          <a:p>
            <a:r>
              <a:rPr lang="en-US" sz="1500" b="1" dirty="0">
                <a:solidFill>
                  <a:schemeClr val="bg1"/>
                </a:solidFill>
                <a:latin typeface="Arial" panose="020B0604020202020204" pitchFamily="34" charset="0"/>
                <a:cs typeface="Arial" panose="020B0604020202020204" pitchFamily="34" charset="0"/>
              </a:rPr>
              <a:t>Follow Us! </a:t>
            </a:r>
            <a:r>
              <a:rPr lang="en-US" sz="1500" dirty="0">
                <a:solidFill>
                  <a:schemeClr val="bg1"/>
                </a:solidFill>
                <a:latin typeface="Arial" panose="020B0604020202020204" pitchFamily="34" charset="0"/>
                <a:cs typeface="Arial" panose="020B0604020202020204" pitchFamily="34" charset="0"/>
              </a:rPr>
              <a:t>https://www.linkedin.com/showcase/emerging-technology-</a:t>
            </a:r>
            <a:r>
              <a:rPr lang="en-US" sz="1500" dirty="0" err="1">
                <a:solidFill>
                  <a:schemeClr val="bg1"/>
                </a:solidFill>
                <a:latin typeface="Arial" panose="020B0604020202020204" pitchFamily="34" charset="0"/>
                <a:cs typeface="Arial" panose="020B0604020202020204" pitchFamily="34" charset="0"/>
              </a:rPr>
              <a:t>coi</a:t>
            </a:r>
            <a:r>
              <a:rPr lang="en-US" sz="1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4802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50F3169F-737B-DC4B-93EA-0CDE11891FDC}"/>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296238" y="281903"/>
            <a:ext cx="8745558" cy="630942"/>
          </a:xfrm>
          <a:prstGeom prst="rect">
            <a:avLst/>
          </a:prstGeom>
          <a:noFill/>
        </p:spPr>
        <p:txBody>
          <a:bodyPr wrap="square" rtlCol="0">
            <a:spAutoFit/>
          </a:bodyPr>
          <a:lstStyle/>
          <a:p>
            <a:r>
              <a:rPr lang="en-US" sz="3500" dirty="0">
                <a:solidFill>
                  <a:schemeClr val="bg1"/>
                </a:solidFill>
                <a:latin typeface="Arial" panose="020B0604020202020204" pitchFamily="34" charset="0"/>
                <a:cs typeface="Arial" panose="020B0604020202020204" pitchFamily="34" charset="0"/>
              </a:rPr>
              <a:t>Emerging Technology COI</a:t>
            </a:r>
          </a:p>
        </p:txBody>
      </p:sp>
      <p:sp>
        <p:nvSpPr>
          <p:cNvPr id="4" name="TextBox 3"/>
          <p:cNvSpPr txBox="1"/>
          <p:nvPr/>
        </p:nvSpPr>
        <p:spPr>
          <a:xfrm>
            <a:off x="296238" y="1266552"/>
            <a:ext cx="11599524" cy="5324535"/>
          </a:xfrm>
          <a:prstGeom prst="rect">
            <a:avLst/>
          </a:prstGeom>
          <a:noFill/>
        </p:spPr>
        <p:txBody>
          <a:bodyPr wrap="square" lIns="91440" tIns="45720" rIns="91440" bIns="45720" rtlCol="0" anchor="t">
            <a:spAutoFit/>
          </a:bodyPr>
          <a:lstStyle/>
          <a:p>
            <a:r>
              <a:rPr lang="en-US" sz="2400" b="1" dirty="0">
                <a:latin typeface="Arial" panose="020B0604020202020204" pitchFamily="34" charset="0"/>
                <a:cs typeface="Arial" panose="020B0604020202020204" pitchFamily="34" charset="0"/>
              </a:rPr>
              <a:t>Mission Statement: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Provide an energetic, collaborative consortium comprised of practitioners in data science, technology, and research, engaged with industry, academia, and public officials and executives focused on emerging and leading technologies which transform public sector capabilities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Current Objectives: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Develop awareness of Blockchain in government through our Blockchain Working Group, expanding the Blockchain Playbook in preparation for two Blockchain Forums this Fall</a:t>
            </a:r>
          </a:p>
          <a:p>
            <a:pPr marL="285750" indent="-285750">
              <a:buFont typeface="Arial" panose="020B0604020202020204" pitchFamily="34" charset="0"/>
              <a:buChar char="•"/>
            </a:pPr>
            <a:r>
              <a:rPr lang="en-US" sz="2000" dirty="0">
                <a:latin typeface="Arial"/>
                <a:cs typeface="Arial"/>
              </a:rPr>
              <a:t>Expand Cognitive Computing, Artificial Intelligence, Machine Learning and Quantum Technology awareness to develop broadened understanding and usage in government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Continue driving Analytics and Big Data use through improved and continuous technical alignment with government missions to support citizens, improve program delivery, integrate with cybersecurity, migrate to digital transparency, and combat fraud, waste and abuse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Align awareness and training regarding sensors and interactive technologies that transform the IoT into meaningful usage and application in government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Increase DevOps Culture Adoption Across Federal Agencies by providing best practices of “How” agencies can tackle adoption across the agency through focus on Delivering Highest Value Faster</a:t>
            </a:r>
          </a:p>
        </p:txBody>
      </p:sp>
      <p:sp>
        <p:nvSpPr>
          <p:cNvPr id="2" name="Slide Number Placeholder 1">
            <a:extLst>
              <a:ext uri="{FF2B5EF4-FFF2-40B4-BE49-F238E27FC236}">
                <a16:creationId xmlns:a16="http://schemas.microsoft.com/office/drawing/2014/main" id="{1FBA3B9C-5B1F-3A47-A33D-7335109B601F}"/>
              </a:ext>
            </a:extLst>
          </p:cNvPr>
          <p:cNvSpPr>
            <a:spLocks noGrp="1"/>
          </p:cNvSpPr>
          <p:nvPr>
            <p:ph type="sldNum" sz="quarter" idx="12"/>
          </p:nvPr>
        </p:nvSpPr>
        <p:spPr/>
        <p:txBody>
          <a:bodyPr/>
          <a:lstStyle/>
          <a:p>
            <a:fld id="{899CE687-140F-8E41-9EAA-C245FAC5B336}" type="slidenum">
              <a:rPr lang="en-US" smtClean="0"/>
              <a:t>3</a:t>
            </a:fld>
            <a:endParaRPr lang="en-US" dirty="0"/>
          </a:p>
        </p:txBody>
      </p:sp>
    </p:spTree>
    <p:extLst>
      <p:ext uri="{BB962C8B-B14F-4D97-AF65-F5344CB8AC3E}">
        <p14:creationId xmlns:p14="http://schemas.microsoft.com/office/powerpoint/2010/main" val="315225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unnel chart&#10;&#10;Description automatically generated">
            <a:extLst>
              <a:ext uri="{FF2B5EF4-FFF2-40B4-BE49-F238E27FC236}">
                <a16:creationId xmlns:a16="http://schemas.microsoft.com/office/drawing/2014/main" id="{F963BE5E-1B14-3D43-A678-78E756550397}"/>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28773" y="421241"/>
            <a:ext cx="6318607" cy="630942"/>
          </a:xfrm>
          <a:prstGeom prst="rect">
            <a:avLst/>
          </a:prstGeom>
          <a:noFill/>
        </p:spPr>
        <p:txBody>
          <a:bodyPr wrap="square" rtlCol="0">
            <a:spAutoFit/>
          </a:bodyPr>
          <a:lstStyle/>
          <a:p>
            <a:r>
              <a:rPr lang="en-US" sz="3500" dirty="0">
                <a:solidFill>
                  <a:schemeClr val="bg1"/>
                </a:solidFill>
                <a:latin typeface="Arial" panose="020B0604020202020204" pitchFamily="34" charset="0"/>
                <a:cs typeface="Arial" panose="020B0604020202020204" pitchFamily="34" charset="0"/>
              </a:rPr>
              <a:t>ET COI Leadership Team</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1075617" y="1861283"/>
            <a:ext cx="4759491" cy="3884140"/>
          </a:xfrm>
          <a:prstGeom prst="rect">
            <a:avLst/>
          </a:prstGeom>
          <a:noFill/>
        </p:spPr>
        <p:txBody>
          <a:bodyPr wrap="square" rtlCol="0">
            <a:spAutoFit/>
          </a:bodyPr>
          <a:lstStyle/>
          <a:p>
            <a:pPr marL="285750" lvl="0" indent="-285750" defTabSz="457189">
              <a:spcBef>
                <a:spcPct val="20000"/>
              </a:spcBef>
              <a:buFont typeface="Arial"/>
              <a:buChar char="•"/>
            </a:pPr>
            <a:r>
              <a:rPr lang="en-US" sz="1600" dirty="0">
                <a:latin typeface="Arial" panose="020B0604020202020204" pitchFamily="34" charset="0"/>
                <a:cs typeface="Arial" panose="020B0604020202020204" pitchFamily="34" charset="0"/>
              </a:rPr>
              <a:t>Neil Chaudhry – </a:t>
            </a:r>
            <a:r>
              <a:rPr lang="en-US" sz="1600" b="1" dirty="0">
                <a:latin typeface="Arial" panose="020B0604020202020204" pitchFamily="34" charset="0"/>
                <a:cs typeface="Arial" panose="020B0604020202020204" pitchFamily="34" charset="0"/>
              </a:rPr>
              <a:t>Government Chair</a:t>
            </a:r>
          </a:p>
          <a:p>
            <a:pPr marL="285750" lvl="0" indent="-285750" defTabSz="457189">
              <a:spcBef>
                <a:spcPct val="20000"/>
              </a:spcBef>
              <a:buFont typeface="Arial"/>
              <a:buChar char="•"/>
            </a:pPr>
            <a:r>
              <a:rPr lang="en-US" sz="1600" dirty="0">
                <a:latin typeface="Arial" panose="020B0604020202020204" pitchFamily="34" charset="0"/>
                <a:cs typeface="Arial" panose="020B0604020202020204" pitchFamily="34" charset="0"/>
              </a:rPr>
              <a:t>Rob Wuhrman </a:t>
            </a:r>
            <a:r>
              <a:rPr lang="mr-IN" sz="1600" dirty="0">
                <a:latin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Government Vice Chair</a:t>
            </a:r>
          </a:p>
          <a:p>
            <a:pPr marL="285750" lvl="0" indent="-285750" defTabSz="457189">
              <a:spcBef>
                <a:spcPct val="20000"/>
              </a:spcBef>
              <a:buFont typeface="Arial"/>
              <a:buChar char="•"/>
            </a:pPr>
            <a:r>
              <a:rPr lang="en-US" sz="1600" dirty="0">
                <a:latin typeface="Arial" panose="020B0604020202020204" pitchFamily="34" charset="0"/>
                <a:cs typeface="Arial" panose="020B0604020202020204" pitchFamily="34" charset="0"/>
              </a:rPr>
              <a:t>Todd Hager </a:t>
            </a:r>
            <a:r>
              <a:rPr lang="mr-IN" sz="1600" dirty="0">
                <a:latin typeface="Arial" panose="020B0604020202020204" pitchFamily="34" charset="0"/>
              </a:rPr>
              <a:t>–</a:t>
            </a:r>
            <a:r>
              <a:rPr lang="en-US" sz="1600" b="1" dirty="0">
                <a:latin typeface="Arial" panose="020B0604020202020204" pitchFamily="34" charset="0"/>
                <a:cs typeface="Arial" panose="020B0604020202020204" pitchFamily="34" charset="0"/>
              </a:rPr>
              <a:t> Industry Chair</a:t>
            </a:r>
          </a:p>
          <a:p>
            <a:pPr marL="285750" lvl="0" indent="-285750" defTabSz="457189">
              <a:spcBef>
                <a:spcPct val="20000"/>
              </a:spcBef>
              <a:buFont typeface="Arial"/>
              <a:buChar char="•"/>
            </a:pPr>
            <a:r>
              <a:rPr lang="en-US" sz="1600" dirty="0">
                <a:latin typeface="Arial" panose="020B0604020202020204" pitchFamily="34" charset="0"/>
                <a:cs typeface="Arial" panose="020B0604020202020204" pitchFamily="34" charset="0"/>
              </a:rPr>
              <a:t>Frederic de Vaulx </a:t>
            </a:r>
            <a:r>
              <a:rPr lang="mr-IN" sz="1600" dirty="0">
                <a:latin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Industry Vice Chair</a:t>
            </a:r>
          </a:p>
          <a:p>
            <a:pPr marL="285750" lvl="0" indent="-285750" defTabSz="457189">
              <a:spcBef>
                <a:spcPct val="20000"/>
              </a:spcBef>
              <a:buClr>
                <a:srgbClr val="000000"/>
              </a:buClr>
              <a:buFont typeface="Arial,Sans-Serif"/>
              <a:buChar char="•"/>
            </a:pPr>
            <a:r>
              <a:rPr lang="en-US" sz="1600" dirty="0">
                <a:latin typeface="Arial" panose="020B0604020202020204" pitchFamily="34" charset="0"/>
                <a:cs typeface="Arial" panose="020B0604020202020204" pitchFamily="34" charset="0"/>
              </a:rPr>
              <a:t>Jackie French </a:t>
            </a:r>
            <a:r>
              <a:rPr lang="mr-IN" sz="1600" dirty="0">
                <a:latin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Communications Chair</a:t>
            </a:r>
          </a:p>
          <a:p>
            <a:pPr marL="285750" indent="-285750" defTabSz="457189">
              <a:spcBef>
                <a:spcPct val="20000"/>
              </a:spcBef>
              <a:buClr>
                <a:srgbClr val="000000"/>
              </a:buClr>
              <a:buFont typeface="Arial,Sans-Serif"/>
              <a:buChar char="•"/>
            </a:pPr>
            <a:r>
              <a:rPr lang="en-US" sz="1600" dirty="0">
                <a:latin typeface="Arial" panose="020B0604020202020204" pitchFamily="34" charset="0"/>
                <a:cs typeface="Arial" panose="020B0604020202020204" pitchFamily="34" charset="0"/>
              </a:rPr>
              <a:t>Julia Begley </a:t>
            </a:r>
            <a:r>
              <a:rPr lang="mr-IN" sz="1600" dirty="0">
                <a:latin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Program Chair</a:t>
            </a:r>
          </a:p>
          <a:p>
            <a:pPr marL="285750" indent="-285750" defTabSz="457189">
              <a:spcBef>
                <a:spcPct val="20000"/>
              </a:spcBef>
              <a:buClr>
                <a:srgbClr val="000000"/>
              </a:buClr>
              <a:buFont typeface="Arial,Sans-Serif"/>
              <a:buChar char="•"/>
            </a:pPr>
            <a:r>
              <a:rPr lang="en-US" sz="1600" dirty="0">
                <a:latin typeface="Arial" panose="020B0604020202020204" pitchFamily="34" charset="0"/>
                <a:cs typeface="Arial" panose="020B0604020202020204" pitchFamily="34" charset="0"/>
              </a:rPr>
              <a:t>Cindy Good – </a:t>
            </a:r>
            <a:r>
              <a:rPr lang="en-US" sz="1600" b="1" dirty="0">
                <a:latin typeface="Arial" panose="020B0604020202020204" pitchFamily="34" charset="0"/>
                <a:cs typeface="Arial" panose="020B0604020202020204" pitchFamily="34" charset="0"/>
              </a:rPr>
              <a:t>Special Events Chair</a:t>
            </a:r>
          </a:p>
          <a:p>
            <a:pPr marL="285750" lvl="0" indent="-285750" defTabSz="457189">
              <a:spcBef>
                <a:spcPct val="20000"/>
              </a:spcBef>
              <a:buClr>
                <a:srgbClr val="000000"/>
              </a:buClr>
              <a:buFont typeface="Arial,Sans-Serif"/>
              <a:buChar char="•"/>
            </a:pPr>
            <a:r>
              <a:rPr lang="en-US" sz="1600" dirty="0">
                <a:latin typeface="Arial" panose="020B0604020202020204" pitchFamily="34" charset="0"/>
                <a:cs typeface="Arial" panose="020B0604020202020204" pitchFamily="34" charset="0"/>
              </a:rPr>
              <a:t>Karin O’Leary – </a:t>
            </a:r>
            <a:r>
              <a:rPr lang="en-US" sz="1600" b="1" dirty="0">
                <a:latin typeface="Arial" panose="020B0604020202020204" pitchFamily="34" charset="0"/>
                <a:cs typeface="Arial" panose="020B0604020202020204" pitchFamily="34" charset="0"/>
              </a:rPr>
              <a:t>Shared Services COI Liaison</a:t>
            </a:r>
          </a:p>
          <a:p>
            <a:pPr marL="285750" lvl="0" indent="-285750" defTabSz="457189">
              <a:spcBef>
                <a:spcPct val="20000"/>
              </a:spcBef>
              <a:buClr>
                <a:srgbClr val="000000"/>
              </a:buClr>
              <a:buFont typeface="Arial,Sans-Serif"/>
              <a:buChar char="•"/>
            </a:pPr>
            <a:r>
              <a:rPr lang="en-US" sz="1600" dirty="0">
                <a:latin typeface="Arial" panose="020B0604020202020204" pitchFamily="34" charset="0"/>
                <a:cs typeface="Arial" panose="020B0604020202020204" pitchFamily="34" charset="0"/>
              </a:rPr>
              <a:t>Jessica Alfaro – </a:t>
            </a:r>
            <a:r>
              <a:rPr lang="en-US" sz="1600" b="1" dirty="0">
                <a:latin typeface="Arial" panose="020B0604020202020204" pitchFamily="34" charset="0"/>
                <a:cs typeface="Arial" panose="020B0604020202020204" pitchFamily="34" charset="0"/>
              </a:rPr>
              <a:t>Social Media Chair</a:t>
            </a:r>
          </a:p>
          <a:p>
            <a:pPr marL="285750" lvl="0" indent="-285750" defTabSz="457189">
              <a:spcBef>
                <a:spcPct val="20000"/>
              </a:spcBef>
              <a:buClr>
                <a:srgbClr val="000000"/>
              </a:buClr>
              <a:buFont typeface="Arial,Sans-Serif"/>
              <a:buChar char="•"/>
            </a:pPr>
            <a:r>
              <a:rPr lang="en-US" sz="1600" dirty="0">
                <a:latin typeface="Arial" panose="020B0604020202020204" pitchFamily="34" charset="0"/>
                <a:cs typeface="Arial" panose="020B0604020202020204" pitchFamily="34" charset="0"/>
              </a:rPr>
              <a:t>Nancy Delanoche </a:t>
            </a:r>
            <a:r>
              <a:rPr lang="mr-IN" sz="1600" dirty="0">
                <a:latin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ACT-IAC COI Lead</a:t>
            </a:r>
          </a:p>
          <a:p>
            <a:pPr marL="285750" indent="-285750" defTabSz="457189">
              <a:spcBef>
                <a:spcPct val="20000"/>
              </a:spcBef>
              <a:buClr>
                <a:srgbClr val="000000"/>
              </a:buClr>
              <a:buFont typeface="Arial,Sans-Serif"/>
              <a:buChar char="•"/>
            </a:pPr>
            <a:r>
              <a:rPr lang="en-US" sz="1600" dirty="0">
                <a:latin typeface="Arial" panose="020B0604020202020204" pitchFamily="34" charset="0"/>
                <a:cs typeface="Arial" panose="020B0604020202020204" pitchFamily="34" charset="0"/>
              </a:rPr>
              <a:t>Jeremy Wood </a:t>
            </a:r>
            <a:r>
              <a:rPr lang="mr-IN" sz="1600" dirty="0">
                <a:latin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Government Advisor</a:t>
            </a:r>
          </a:p>
          <a:p>
            <a:pPr marL="285750" lvl="0" indent="-285750" defTabSz="457189">
              <a:spcBef>
                <a:spcPct val="20000"/>
              </a:spcBef>
              <a:buClr>
                <a:srgbClr val="000000"/>
              </a:buClr>
              <a:buFont typeface="Arial,Sans-Serif"/>
              <a:buChar char="•"/>
            </a:pPr>
            <a:r>
              <a:rPr lang="en-US" sz="1600" dirty="0">
                <a:latin typeface="Arial" panose="020B0604020202020204" pitchFamily="34" charset="0"/>
                <a:cs typeface="Arial" panose="020B0604020202020204" pitchFamily="34" charset="0"/>
              </a:rPr>
              <a:t>Akanksha Sharma – </a:t>
            </a:r>
            <a:r>
              <a:rPr lang="en-US" sz="1600" b="1" dirty="0">
                <a:latin typeface="Arial" panose="020B0604020202020204" pitchFamily="34" charset="0"/>
                <a:cs typeface="Arial" panose="020B0604020202020204" pitchFamily="34" charset="0"/>
              </a:rPr>
              <a:t>Government Advisor</a:t>
            </a:r>
          </a:p>
          <a:p>
            <a:pPr marL="285750" lvl="0" indent="-285750" defTabSz="457189">
              <a:spcBef>
                <a:spcPct val="20000"/>
              </a:spcBef>
              <a:buClr>
                <a:srgbClr val="000000"/>
              </a:buClr>
              <a:buFont typeface="Arial,Sans-Serif"/>
              <a:buChar char="•"/>
            </a:pPr>
            <a:r>
              <a:rPr lang="en-US" sz="1600" dirty="0">
                <a:latin typeface="Arial" panose="020B0604020202020204" pitchFamily="34" charset="0"/>
                <a:cs typeface="Arial" panose="020B0604020202020204" pitchFamily="34" charset="0"/>
              </a:rPr>
              <a:t>Sandy Barsky – </a:t>
            </a:r>
            <a:r>
              <a:rPr lang="en-US" sz="1600" b="1" dirty="0">
                <a:latin typeface="Arial" panose="020B0604020202020204" pitchFamily="34" charset="0"/>
                <a:cs typeface="Arial" panose="020B0604020202020204" pitchFamily="34" charset="0"/>
              </a:rPr>
              <a:t>Industry Advisor</a:t>
            </a:r>
          </a:p>
        </p:txBody>
      </p:sp>
      <p:sp>
        <p:nvSpPr>
          <p:cNvPr id="4" name="TextBox 3"/>
          <p:cNvSpPr txBox="1"/>
          <p:nvPr/>
        </p:nvSpPr>
        <p:spPr>
          <a:xfrm>
            <a:off x="6248510" y="1858206"/>
            <a:ext cx="4973672" cy="3924151"/>
          </a:xfrm>
          <a:prstGeom prst="rect">
            <a:avLst/>
          </a:prstGeom>
          <a:noFill/>
        </p:spPr>
        <p:txBody>
          <a:bodyPr wrap="square" lIns="91440" tIns="45720" rIns="91440" bIns="45720" rtlCol="0" anchor="t">
            <a:spAutoFit/>
          </a:bodyPr>
          <a:lstStyle/>
          <a:p>
            <a:pPr marL="285750" lvl="0" indent="-285750" defTabSz="457189">
              <a:spcBef>
                <a:spcPct val="20000"/>
              </a:spcBef>
              <a:spcAft>
                <a:spcPct val="0"/>
              </a:spcAft>
              <a:buClr>
                <a:srgbClr val="000000"/>
              </a:buClr>
              <a:buFont typeface="Arial,Sans-Serif"/>
              <a:buChar char="•"/>
            </a:pPr>
            <a:r>
              <a:rPr lang="en-US" sz="1500" dirty="0">
                <a:latin typeface="Arial" panose="020B0604020202020204" pitchFamily="34" charset="0"/>
                <a:cs typeface="Arial" panose="020B0604020202020204" pitchFamily="34" charset="0"/>
              </a:rPr>
              <a:t>Nevin Taylor – </a:t>
            </a:r>
            <a:r>
              <a:rPr lang="en-US" sz="1500" b="1" dirty="0">
                <a:latin typeface="Arial" panose="020B0604020202020204" pitchFamily="34" charset="0"/>
                <a:cs typeface="Arial" panose="020B0604020202020204" pitchFamily="34" charset="0"/>
              </a:rPr>
              <a:t>AI Government Chair</a:t>
            </a:r>
          </a:p>
          <a:p>
            <a:pPr marL="285750" lvl="0" indent="-285750" defTabSz="457189">
              <a:spcBef>
                <a:spcPct val="20000"/>
              </a:spcBef>
              <a:spcAft>
                <a:spcPct val="0"/>
              </a:spcAft>
              <a:buClr>
                <a:srgbClr val="000000"/>
              </a:buClr>
              <a:buFont typeface="Arial,Sans-Serif"/>
              <a:buChar char="•"/>
            </a:pPr>
            <a:r>
              <a:rPr lang="en-US" sz="1500" dirty="0">
                <a:latin typeface="Arial" panose="020B0604020202020204" pitchFamily="34" charset="0"/>
                <a:cs typeface="Arial" panose="020B0604020202020204" pitchFamily="34" charset="0"/>
              </a:rPr>
              <a:t>Michael Bruce </a:t>
            </a:r>
            <a:r>
              <a:rPr lang="mr-IN" sz="1500" dirty="0">
                <a:latin typeface="Arial" panose="020B0604020202020204" pitchFamily="34" charset="0"/>
              </a:rPr>
              <a:t>–</a:t>
            </a:r>
            <a:r>
              <a:rPr lang="en-US" sz="1500" b="1" dirty="0">
                <a:latin typeface="Arial" panose="020B0604020202020204" pitchFamily="34" charset="0"/>
                <a:cs typeface="Arial" panose="020B0604020202020204" pitchFamily="34" charset="0"/>
              </a:rPr>
              <a:t> AI Industry Chair</a:t>
            </a:r>
          </a:p>
          <a:p>
            <a:pPr marL="28575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Joshua Hakakian – </a:t>
            </a:r>
            <a:r>
              <a:rPr lang="en-US" sz="1500" b="1" dirty="0">
                <a:latin typeface="Arial" panose="020B0604020202020204" pitchFamily="34" charset="0"/>
                <a:cs typeface="Arial" panose="020B0604020202020204" pitchFamily="34" charset="0"/>
              </a:rPr>
              <a:t>Blockchain Government Chair</a:t>
            </a:r>
          </a:p>
          <a:p>
            <a:pPr marL="28575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Fred de Vaulx – </a:t>
            </a:r>
            <a:r>
              <a:rPr lang="en-US" sz="1500" b="1" dirty="0">
                <a:latin typeface="Arial" panose="020B0604020202020204" pitchFamily="34" charset="0"/>
                <a:cs typeface="Arial" panose="020B0604020202020204" pitchFamily="34" charset="0"/>
              </a:rPr>
              <a:t>Blockchain Industry Chair</a:t>
            </a:r>
          </a:p>
          <a:p>
            <a:pPr marL="285750" lvl="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George Chenkeli – </a:t>
            </a:r>
            <a:r>
              <a:rPr lang="en-US" sz="1500" b="1" dirty="0">
                <a:latin typeface="Arial" panose="020B0604020202020204" pitchFamily="34" charset="0"/>
                <a:cs typeface="Arial" panose="020B0604020202020204" pitchFamily="34" charset="0"/>
              </a:rPr>
              <a:t>DevOps Government Chair</a:t>
            </a:r>
          </a:p>
          <a:p>
            <a:pPr marL="285750" lvl="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David Hernandez – </a:t>
            </a:r>
            <a:r>
              <a:rPr lang="en-US" sz="1500" b="1" dirty="0">
                <a:latin typeface="Arial" panose="020B0604020202020204" pitchFamily="34" charset="0"/>
                <a:cs typeface="Arial" panose="020B0604020202020204" pitchFamily="34" charset="0"/>
              </a:rPr>
              <a:t>DevOps Industry Chair</a:t>
            </a:r>
          </a:p>
          <a:p>
            <a:pPr marL="285750" lvl="0" indent="-285750" defTabSz="457189">
              <a:spcBef>
                <a:spcPct val="20000"/>
              </a:spcBef>
              <a:spcAft>
                <a:spcPct val="0"/>
              </a:spcAft>
              <a:buFont typeface="Arial"/>
              <a:buChar char="•"/>
            </a:pPr>
            <a:r>
              <a:rPr lang="en-US" sz="1500" dirty="0" err="1">
                <a:latin typeface="Arial" panose="020B0604020202020204" pitchFamily="34" charset="0"/>
                <a:cs typeface="Arial" panose="020B0604020202020204" pitchFamily="34" charset="0"/>
              </a:rPr>
              <a:t>Lattrice</a:t>
            </a:r>
            <a:r>
              <a:rPr lang="en-US" sz="1500" dirty="0">
                <a:latin typeface="Arial" panose="020B0604020202020204" pitchFamily="34" charset="0"/>
                <a:cs typeface="Arial" panose="020B0604020202020204" pitchFamily="34" charset="0"/>
              </a:rPr>
              <a:t> Goldsby – </a:t>
            </a:r>
            <a:r>
              <a:rPr lang="en-US" sz="1500" b="1" dirty="0">
                <a:latin typeface="Arial" panose="020B0604020202020204" pitchFamily="34" charset="0"/>
                <a:cs typeface="Arial" panose="020B0604020202020204" pitchFamily="34" charset="0"/>
              </a:rPr>
              <a:t>Intel Auto Government Chair</a:t>
            </a:r>
          </a:p>
          <a:p>
            <a:pPr marL="285750" lvl="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Brian Jacobs </a:t>
            </a:r>
            <a:r>
              <a:rPr lang="mr-IN" sz="1500" dirty="0">
                <a:latin typeface="Arial" panose="020B0604020202020204" pitchFamily="34" charset="0"/>
              </a:rPr>
              <a:t>–</a:t>
            </a: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Intel Auto Industry Chair</a:t>
            </a:r>
          </a:p>
          <a:p>
            <a:pPr marL="285750" lvl="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Danielle Graham – </a:t>
            </a:r>
            <a:r>
              <a:rPr lang="en-US" sz="1500" b="1" dirty="0">
                <a:latin typeface="Arial" panose="020B0604020202020204" pitchFamily="34" charset="0"/>
                <a:cs typeface="Arial" panose="020B0604020202020204" pitchFamily="34" charset="0"/>
              </a:rPr>
              <a:t>IoT Government Co-Chair</a:t>
            </a:r>
          </a:p>
          <a:p>
            <a:pPr marL="28575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Mike Berkholtz – </a:t>
            </a:r>
            <a:r>
              <a:rPr lang="en-US" sz="1500" b="1" dirty="0">
                <a:latin typeface="Arial" panose="020B0604020202020204" pitchFamily="34" charset="0"/>
                <a:cs typeface="Arial" panose="020B0604020202020204" pitchFamily="34" charset="0"/>
              </a:rPr>
              <a:t>IoT Government Co-Chair</a:t>
            </a:r>
          </a:p>
          <a:p>
            <a:pPr marL="28575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Don Lovett – </a:t>
            </a:r>
            <a:r>
              <a:rPr lang="en-US" sz="1500" b="1" dirty="0">
                <a:latin typeface="Arial" panose="020B0604020202020204" pitchFamily="34" charset="0"/>
                <a:cs typeface="Arial" panose="020B0604020202020204" pitchFamily="34" charset="0"/>
              </a:rPr>
              <a:t>IoT Government Co-Chair</a:t>
            </a:r>
          </a:p>
          <a:p>
            <a:pPr marL="28575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Pete Tseronis – </a:t>
            </a:r>
            <a:r>
              <a:rPr lang="en-US" sz="1500" b="1" dirty="0">
                <a:latin typeface="Arial" panose="020B0604020202020204" pitchFamily="34" charset="0"/>
                <a:cs typeface="Arial" panose="020B0604020202020204" pitchFamily="34" charset="0"/>
              </a:rPr>
              <a:t>IoT Industry Co-Chair</a:t>
            </a:r>
          </a:p>
          <a:p>
            <a:pPr marL="28575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Jeremy Wood – </a:t>
            </a:r>
            <a:r>
              <a:rPr lang="en-US" sz="1500" b="1" dirty="0">
                <a:latin typeface="Arial" panose="020B0604020202020204" pitchFamily="34" charset="0"/>
                <a:cs typeface="Arial" panose="020B0604020202020204" pitchFamily="34" charset="0"/>
              </a:rPr>
              <a:t>Quantum KP Government Chair</a:t>
            </a:r>
          </a:p>
          <a:p>
            <a:pPr marL="285750" indent="-285750" defTabSz="457189">
              <a:spcBef>
                <a:spcPct val="20000"/>
              </a:spcBef>
              <a:spcAft>
                <a:spcPct val="0"/>
              </a:spcAft>
              <a:buFont typeface="Arial"/>
              <a:buChar char="•"/>
            </a:pPr>
            <a:r>
              <a:rPr lang="en-US" sz="1500" dirty="0">
                <a:latin typeface="Arial" panose="020B0604020202020204" pitchFamily="34" charset="0"/>
                <a:cs typeface="Arial" panose="020B0604020202020204" pitchFamily="34" charset="0"/>
              </a:rPr>
              <a:t>Tim Gilday – </a:t>
            </a:r>
            <a:r>
              <a:rPr lang="en-US" sz="1500" b="1" dirty="0">
                <a:latin typeface="Arial" panose="020B0604020202020204" pitchFamily="34" charset="0"/>
                <a:cs typeface="Arial" panose="020B0604020202020204" pitchFamily="34" charset="0"/>
              </a:rPr>
              <a:t>Quantum KP Industry Chair</a:t>
            </a:r>
          </a:p>
        </p:txBody>
      </p:sp>
      <p:sp>
        <p:nvSpPr>
          <p:cNvPr id="6" name="Slide Number Placeholder 5">
            <a:extLst>
              <a:ext uri="{FF2B5EF4-FFF2-40B4-BE49-F238E27FC236}">
                <a16:creationId xmlns:a16="http://schemas.microsoft.com/office/drawing/2014/main" id="{EEA29D10-751D-BC40-AE37-A2C0BA2DE388}"/>
              </a:ext>
            </a:extLst>
          </p:cNvPr>
          <p:cNvSpPr>
            <a:spLocks noGrp="1"/>
          </p:cNvSpPr>
          <p:nvPr>
            <p:ph type="sldNum" sz="quarter" idx="12"/>
          </p:nvPr>
        </p:nvSpPr>
        <p:spPr/>
        <p:txBody>
          <a:bodyPr/>
          <a:lstStyle/>
          <a:p>
            <a:fld id="{899CE687-140F-8E41-9EAA-C245FAC5B336}" type="slidenum">
              <a:rPr lang="en-US" smtClean="0"/>
              <a:t>4</a:t>
            </a:fld>
            <a:endParaRPr lang="en-US" dirty="0"/>
          </a:p>
        </p:txBody>
      </p:sp>
      <p:sp>
        <p:nvSpPr>
          <p:cNvPr id="7" name="TextBox 6">
            <a:extLst>
              <a:ext uri="{FF2B5EF4-FFF2-40B4-BE49-F238E27FC236}">
                <a16:creationId xmlns:a16="http://schemas.microsoft.com/office/drawing/2014/main" id="{E86A8F45-DC80-0AFD-9248-B6E0D9BA38FA}"/>
              </a:ext>
            </a:extLst>
          </p:cNvPr>
          <p:cNvSpPr txBox="1"/>
          <p:nvPr/>
        </p:nvSpPr>
        <p:spPr>
          <a:xfrm>
            <a:off x="2967765" y="6322590"/>
            <a:ext cx="6392071" cy="323165"/>
          </a:xfrm>
          <a:prstGeom prst="rect">
            <a:avLst/>
          </a:prstGeom>
          <a:noFill/>
        </p:spPr>
        <p:txBody>
          <a:bodyPr wrap="none" rtlCol="0">
            <a:spAutoFit/>
          </a:bodyPr>
          <a:lstStyle/>
          <a:p>
            <a:r>
              <a:rPr lang="en-US" sz="1500" b="1" dirty="0">
                <a:latin typeface="Arial" panose="020B0604020202020204" pitchFamily="34" charset="0"/>
                <a:cs typeface="Arial" panose="020B0604020202020204" pitchFamily="34" charset="0"/>
              </a:rPr>
              <a:t>Follow Us! </a:t>
            </a:r>
            <a:r>
              <a:rPr lang="en-US" sz="1500" dirty="0">
                <a:latin typeface="Arial" panose="020B0604020202020204" pitchFamily="34" charset="0"/>
                <a:cs typeface="Arial" panose="020B0604020202020204" pitchFamily="34" charset="0"/>
              </a:rPr>
              <a:t>https://www.linkedin.com/showcase/emerging-technology-coi</a:t>
            </a:r>
          </a:p>
        </p:txBody>
      </p:sp>
    </p:spTree>
    <p:extLst>
      <p:ext uri="{BB962C8B-B14F-4D97-AF65-F5344CB8AC3E}">
        <p14:creationId xmlns:p14="http://schemas.microsoft.com/office/powerpoint/2010/main" val="138122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B8A7-FDBB-6241-A687-86FF01B27855}"/>
              </a:ext>
            </a:extLst>
          </p:cNvPr>
          <p:cNvSpPr>
            <a:spLocks noGrp="1"/>
          </p:cNvSpPr>
          <p:nvPr>
            <p:ph type="title"/>
          </p:nvPr>
        </p:nvSpPr>
        <p:spPr/>
        <p:txBody>
          <a:bodyPr/>
          <a:lstStyle/>
          <a:p>
            <a:r>
              <a:rPr lang="en-US" dirty="0"/>
              <a:t>NUCSL Highlights</a:t>
            </a:r>
          </a:p>
        </p:txBody>
      </p:sp>
      <p:sp>
        <p:nvSpPr>
          <p:cNvPr id="4" name="Rectangle 3">
            <a:extLst>
              <a:ext uri="{FF2B5EF4-FFF2-40B4-BE49-F238E27FC236}">
                <a16:creationId xmlns:a16="http://schemas.microsoft.com/office/drawing/2014/main" id="{F8A3B93D-75C4-2641-B985-01393410B407}"/>
              </a:ext>
            </a:extLst>
          </p:cNvPr>
          <p:cNvSpPr/>
          <p:nvPr/>
        </p:nvSpPr>
        <p:spPr>
          <a:xfrm>
            <a:off x="914400" y="2686043"/>
            <a:ext cx="4470616" cy="35464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randview Display"/>
                <a:ea typeface="+mn-ea"/>
                <a:cs typeface="+mn-cs"/>
              </a:rPr>
              <a:t>Quick Stats and Information Since Launching on February 22, 2022: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randview Display"/>
                <a:ea typeface="+mn-ea"/>
                <a:cs typeface="+mn-cs"/>
              </a:rPr>
              <a:t>Number of people the NUCSL white paper has been shared with: </a:t>
            </a:r>
            <a:r>
              <a:rPr kumimoji="0" lang="en-US" sz="1600" b="0" i="0" u="none" strike="noStrike" kern="1200" cap="none" spc="0" normalizeH="0" baseline="0" noProof="0" dirty="0">
                <a:ln>
                  <a:noFill/>
                </a:ln>
                <a:solidFill>
                  <a:srgbClr val="000000"/>
                </a:solidFill>
                <a:effectLst/>
                <a:uLnTx/>
                <a:uFillTx/>
                <a:latin typeface="Grandview Display"/>
                <a:ea typeface="+mn-ea"/>
                <a:cs typeface="+mn-cs"/>
              </a:rPr>
              <a:t>10,253</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randview Display"/>
                <a:ea typeface="+mn-ea"/>
                <a:cs typeface="+mn-cs"/>
              </a:rPr>
              <a:t>Number of presentations conducted for the NUCSL: </a:t>
            </a:r>
            <a:r>
              <a:rPr kumimoji="0" lang="en-US" sz="1600" b="0" i="0" u="none" strike="noStrike" kern="1200" cap="none" spc="0" normalizeH="0" baseline="0" noProof="0" dirty="0">
                <a:ln>
                  <a:noFill/>
                </a:ln>
                <a:solidFill>
                  <a:srgbClr val="000000"/>
                </a:solidFill>
                <a:effectLst/>
                <a:uLnTx/>
                <a:uFillTx/>
                <a:latin typeface="Grandview Display"/>
                <a:ea typeface="+mn-ea"/>
                <a:cs typeface="+mn-cs"/>
              </a:rPr>
              <a:t>14</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randview Display"/>
                <a:ea typeface="+mn-ea"/>
                <a:cs typeface="+mn-cs"/>
              </a:rPr>
              <a:t>Number of people the NUCSL customer journey maps have been shared with: </a:t>
            </a:r>
            <a:r>
              <a:rPr kumimoji="0" lang="en-US" sz="1600" b="0" i="0" u="none" strike="noStrike" kern="1200" cap="none" spc="0" normalizeH="0" baseline="0" noProof="0" dirty="0">
                <a:ln>
                  <a:noFill/>
                </a:ln>
                <a:solidFill>
                  <a:srgbClr val="000000"/>
                </a:solidFill>
                <a:effectLst/>
                <a:uLnTx/>
                <a:uFillTx/>
                <a:latin typeface="Grandview Display"/>
                <a:ea typeface="+mn-ea"/>
                <a:cs typeface="+mn-cs"/>
              </a:rPr>
              <a:t>200+</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randview Display"/>
                <a:ea typeface="+mn-ea"/>
                <a:cs typeface="+mn-cs"/>
              </a:rPr>
              <a:t>NUCSL features and information users are most interested in: </a:t>
            </a:r>
            <a:r>
              <a:rPr kumimoji="0" lang="en-US" sz="1600" b="0" i="0" u="none" strike="noStrike" kern="1200" cap="none" spc="0" normalizeH="0" baseline="0" noProof="0" dirty="0">
                <a:ln>
                  <a:noFill/>
                </a:ln>
                <a:solidFill>
                  <a:srgbClr val="000000"/>
                </a:solidFill>
                <a:effectLst/>
                <a:uLnTx/>
                <a:uFillTx/>
                <a:latin typeface="Grandview Display"/>
                <a:ea typeface="+mn-ea"/>
                <a:cs typeface="+mn-cs"/>
              </a:rPr>
              <a:t>Emerging Technology Adoption Feasibility, Cross-Agency Collaboration, and Identifying Lessons Learned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Grandview Display"/>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Grandview Display"/>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Grandview Display"/>
              <a:ea typeface="+mn-ea"/>
              <a:cs typeface="+mn-cs"/>
            </a:endParaRPr>
          </a:p>
        </p:txBody>
      </p:sp>
      <p:sp>
        <p:nvSpPr>
          <p:cNvPr id="5" name="TextBox 4">
            <a:extLst>
              <a:ext uri="{FF2B5EF4-FFF2-40B4-BE49-F238E27FC236}">
                <a16:creationId xmlns:a16="http://schemas.microsoft.com/office/drawing/2014/main" id="{FDAB2FD2-5B7B-964E-ACA2-E00C0C9012D3}"/>
              </a:ext>
            </a:extLst>
          </p:cNvPr>
          <p:cNvSpPr txBox="1"/>
          <p:nvPr/>
        </p:nvSpPr>
        <p:spPr>
          <a:xfrm>
            <a:off x="5740508" y="2686043"/>
            <a:ext cx="5537092" cy="181588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randview Display"/>
                <a:ea typeface="+mn-ea"/>
                <a:cs typeface="+mn-cs"/>
              </a:rPr>
              <a:t>Emerging Technology Use Case Organizations Represented in a NUCSL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randview Display"/>
                <a:ea typeface="+mn-ea"/>
                <a:cs typeface="+mn-cs"/>
              </a:rPr>
              <a:t>Department of Homeland Security Procurement Innovation Lab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randview Display"/>
                <a:ea typeface="+mn-ea"/>
                <a:cs typeface="+mn-cs"/>
              </a:rPr>
              <a:t>Internal Revenue Service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randview Display"/>
                <a:ea typeface="+mn-ea"/>
                <a:cs typeface="+mn-cs"/>
              </a:rPr>
              <a:t>National Institute of Standards and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randview Display"/>
                <a:ea typeface="+mn-ea"/>
                <a:cs typeface="+mn-cs"/>
              </a:rPr>
              <a:t>Start-ups and Small, Medium, and Large Businesses</a:t>
            </a:r>
          </a:p>
        </p:txBody>
      </p:sp>
      <p:sp>
        <p:nvSpPr>
          <p:cNvPr id="8" name="TextBox 7">
            <a:extLst>
              <a:ext uri="{FF2B5EF4-FFF2-40B4-BE49-F238E27FC236}">
                <a16:creationId xmlns:a16="http://schemas.microsoft.com/office/drawing/2014/main" id="{D831A75A-BFA1-F244-BC4F-2D13CF05F1D2}"/>
              </a:ext>
            </a:extLst>
          </p:cNvPr>
          <p:cNvSpPr txBox="1"/>
          <p:nvPr/>
        </p:nvSpPr>
        <p:spPr>
          <a:xfrm>
            <a:off x="5740508" y="4662814"/>
            <a:ext cx="5537092" cy="1569660"/>
          </a:xfrm>
          <a:prstGeom prst="rect">
            <a:avLst/>
          </a:prstGeom>
          <a:solidFill>
            <a:schemeClr val="accent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randview Display"/>
                <a:ea typeface="+mn-ea"/>
                <a:cs typeface="+mn-cs"/>
              </a:rPr>
              <a:t>What’s Next!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FFFF"/>
                </a:solidFill>
                <a:effectLst/>
                <a:uLnTx/>
                <a:uFillTx/>
                <a:latin typeface="Grandview Display"/>
                <a:ea typeface="+mn-ea"/>
                <a:cs typeface="+mn-cs"/>
              </a:rPr>
              <a:t>Artificial Intelligence use case collection in alignment with Executive Order 13960: </a:t>
            </a:r>
            <a:r>
              <a:rPr kumimoji="0" lang="en-US" sz="1600" b="0" i="0" u="none" strike="noStrike" kern="1200" cap="none" spc="0" normalizeH="0" baseline="0" noProof="0" dirty="0">
                <a:ln>
                  <a:noFill/>
                </a:ln>
                <a:solidFill>
                  <a:srgbClr val="FFFFFF"/>
                </a:solidFill>
                <a:effectLst/>
                <a:uLnTx/>
                <a:uFillTx/>
                <a:latin typeface="Grandview Display"/>
                <a:ea typeface="+mn-ea"/>
                <a:cs typeface="+mn-cs"/>
              </a:rPr>
              <a:t>21 use cases submitted for Q3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Grandview Display"/>
                <a:ea typeface="+mn-ea"/>
                <a:cs typeface="+mn-cs"/>
              </a:rPr>
              <a:t>Incubator, Chief Technology Officer, and Chief Data Officer outreach campaigns</a:t>
            </a:r>
          </a:p>
        </p:txBody>
      </p:sp>
    </p:spTree>
    <p:extLst>
      <p:ext uri="{BB962C8B-B14F-4D97-AF65-F5344CB8AC3E}">
        <p14:creationId xmlns:p14="http://schemas.microsoft.com/office/powerpoint/2010/main" val="403510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600B-F393-8A47-8BDB-3C8B74276E46}"/>
              </a:ext>
            </a:extLst>
          </p:cNvPr>
          <p:cNvSpPr>
            <a:spLocks noGrp="1"/>
          </p:cNvSpPr>
          <p:nvPr>
            <p:ph type="title"/>
          </p:nvPr>
        </p:nvSpPr>
        <p:spPr/>
        <p:txBody>
          <a:bodyPr/>
          <a:lstStyle/>
          <a:p>
            <a:r>
              <a:rPr lang="en-US" dirty="0">
                <a:highlight>
                  <a:srgbClr val="00FFFF"/>
                </a:highlight>
              </a:rPr>
              <a:t>We want to hear from you!</a:t>
            </a:r>
          </a:p>
        </p:txBody>
      </p:sp>
      <p:sp>
        <p:nvSpPr>
          <p:cNvPr id="3" name="Content Placeholder 2">
            <a:extLst>
              <a:ext uri="{FF2B5EF4-FFF2-40B4-BE49-F238E27FC236}">
                <a16:creationId xmlns:a16="http://schemas.microsoft.com/office/drawing/2014/main" id="{0990FBC8-F3FC-0243-9555-8C5816540436}"/>
              </a:ext>
            </a:extLst>
          </p:cNvPr>
          <p:cNvSpPr>
            <a:spLocks noGrp="1"/>
          </p:cNvSpPr>
          <p:nvPr>
            <p:ph idx="1"/>
          </p:nvPr>
        </p:nvSpPr>
        <p:spPr/>
        <p:txBody>
          <a:bodyPr>
            <a:normAutofit/>
          </a:bodyPr>
          <a:lstStyle/>
          <a:p>
            <a:r>
              <a:rPr lang="en-US" sz="2500" dirty="0"/>
              <a:t>Call for volunteers</a:t>
            </a:r>
          </a:p>
          <a:p>
            <a:r>
              <a:rPr lang="en-US" sz="2500" dirty="0"/>
              <a:t>Reach out at </a:t>
            </a:r>
            <a:r>
              <a:rPr lang="en-US" sz="2500" dirty="0">
                <a:hlinkClick r:id="rId3"/>
              </a:rPr>
              <a:t>actiacnucsl@gmail.com</a:t>
            </a:r>
            <a:endParaRPr lang="en-US" sz="2500" dirty="0"/>
          </a:p>
          <a:p>
            <a:r>
              <a:rPr lang="en-US" sz="2500" dirty="0"/>
              <a:t>Visit the NUCSL site </a:t>
            </a:r>
            <a:r>
              <a:rPr lang="en-US" sz="2500" dirty="0">
                <a:hlinkClick r:id="rId4"/>
              </a:rPr>
              <a:t>here</a:t>
            </a:r>
            <a:endParaRPr lang="en-US" sz="2500" dirty="0"/>
          </a:p>
          <a:p>
            <a:r>
              <a:rPr lang="en-US" sz="2500" dirty="0"/>
              <a:t>User guide available here: </a:t>
            </a:r>
          </a:p>
        </p:txBody>
      </p:sp>
      <p:graphicFrame>
        <p:nvGraphicFramePr>
          <p:cNvPr id="4" name="Object 3">
            <a:extLst>
              <a:ext uri="{FF2B5EF4-FFF2-40B4-BE49-F238E27FC236}">
                <a16:creationId xmlns:a16="http://schemas.microsoft.com/office/drawing/2014/main" id="{15AC8F17-E3A1-1E43-BD18-C2DFE3ACEF3D}"/>
              </a:ext>
            </a:extLst>
          </p:cNvPr>
          <p:cNvGraphicFramePr>
            <a:graphicFrameLocks noChangeAspect="1"/>
          </p:cNvGraphicFramePr>
          <p:nvPr/>
        </p:nvGraphicFramePr>
        <p:xfrm>
          <a:off x="6140116" y="4024982"/>
          <a:ext cx="965200" cy="609600"/>
        </p:xfrm>
        <a:graphic>
          <a:graphicData uri="http://schemas.openxmlformats.org/presentationml/2006/ole">
            <mc:AlternateContent xmlns:mc="http://schemas.openxmlformats.org/markup-compatibility/2006">
              <mc:Choice xmlns:v="urn:schemas-microsoft-com:vml" Requires="v">
                <p:oleObj spid="_x0000_s1061" name="Document" showAsIcon="1" r:id="rId5" imgW="965200" imgH="609600" progId="Word.Document.12">
                  <p:embed/>
                </p:oleObj>
              </mc:Choice>
              <mc:Fallback>
                <p:oleObj name="Document" showAsIcon="1" r:id="rId5" imgW="965200" imgH="609600" progId="Word.Document.12">
                  <p:embed/>
                  <p:pic>
                    <p:nvPicPr>
                      <p:cNvPr id="4" name="Object 3">
                        <a:extLst>
                          <a:ext uri="{FF2B5EF4-FFF2-40B4-BE49-F238E27FC236}">
                            <a16:creationId xmlns:a16="http://schemas.microsoft.com/office/drawing/2014/main" id="{15AC8F17-E3A1-1E43-BD18-C2DFE3ACEF3D}"/>
                          </a:ext>
                        </a:extLst>
                      </p:cNvPr>
                      <p:cNvPicPr/>
                      <p:nvPr/>
                    </p:nvPicPr>
                    <p:blipFill>
                      <a:blip r:embed="rId6"/>
                      <a:stretch>
                        <a:fillRect/>
                      </a:stretch>
                    </p:blipFill>
                    <p:spPr>
                      <a:xfrm>
                        <a:off x="6140116" y="4024982"/>
                        <a:ext cx="965200" cy="609600"/>
                      </a:xfrm>
                      <a:prstGeom prst="rect">
                        <a:avLst/>
                      </a:prstGeom>
                    </p:spPr>
                  </p:pic>
                </p:oleObj>
              </mc:Fallback>
            </mc:AlternateContent>
          </a:graphicData>
        </a:graphic>
      </p:graphicFrame>
    </p:spTree>
    <p:extLst>
      <p:ext uri="{BB962C8B-B14F-4D97-AF65-F5344CB8AC3E}">
        <p14:creationId xmlns:p14="http://schemas.microsoft.com/office/powerpoint/2010/main" val="167160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2FD3B0B9-5D6D-844B-87D5-EF8CDD0E1628}"/>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328773" y="421241"/>
            <a:ext cx="631860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Agenda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498290" y="1638524"/>
            <a:ext cx="11599524" cy="1661993"/>
          </a:xfrm>
          <a:prstGeom prst="rect">
            <a:avLst/>
          </a:prstGeom>
          <a:noFill/>
        </p:spPr>
        <p:txBody>
          <a:bodyPr wrap="square" lIns="91440" tIns="45720" rIns="91440" bIns="45720" rtlCol="0" anchor="t">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rPr>
              <a:t>Pete Tseronis </a:t>
            </a:r>
            <a:r>
              <a:rPr lang="en-US" sz="2800" dirty="0">
                <a:effectLst/>
                <a:latin typeface="Calibri" panose="020F0502020204030204" pitchFamily="34" charset="0"/>
                <a:ea typeface="Calibri" panose="020F0502020204030204" pitchFamily="34" charset="0"/>
              </a:rPr>
              <a:t>– IoT in Energy and Critical Infrastructure</a:t>
            </a:r>
          </a:p>
          <a:p>
            <a:r>
              <a:rPr lang="en-US" sz="2800" b="1" dirty="0">
                <a:effectLst/>
                <a:latin typeface="Calibri" panose="020F0502020204030204" pitchFamily="34" charset="0"/>
                <a:ea typeface="Calibri" panose="020F0502020204030204" pitchFamily="34" charset="0"/>
              </a:rPr>
              <a:t>Mike Berkholtz </a:t>
            </a:r>
            <a:r>
              <a:rPr lang="en-US" sz="2800" dirty="0">
                <a:effectLst/>
                <a:latin typeface="Calibri" panose="020F0502020204030204" pitchFamily="34" charset="0"/>
                <a:ea typeface="Calibri" panose="020F0502020204030204" pitchFamily="34" charset="0"/>
              </a:rPr>
              <a:t>– The new Fed IoT working group and Government Use Case</a:t>
            </a:r>
          </a:p>
          <a:p>
            <a:r>
              <a:rPr lang="en-US" sz="2800" b="1" dirty="0">
                <a:effectLst/>
                <a:latin typeface="Calibri" panose="020F0502020204030204" pitchFamily="34" charset="0"/>
                <a:ea typeface="Calibri" panose="020F0502020204030204" pitchFamily="34" charset="0"/>
              </a:rPr>
              <a:t>Don Lovett </a:t>
            </a:r>
            <a:r>
              <a:rPr lang="en-US" sz="2800" dirty="0">
                <a:effectLst/>
                <a:latin typeface="Calibri" panose="020F0502020204030204" pitchFamily="34" charset="0"/>
                <a:ea typeface="Calibri" panose="020F0502020204030204" pitchFamily="34" charset="0"/>
              </a:rPr>
              <a:t>– IoT in a connected world – the synergy of IoT, Blockchain, and AI</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sp>
        <p:nvSpPr>
          <p:cNvPr id="2" name="Slide Number Placeholder 1">
            <a:extLst>
              <a:ext uri="{FF2B5EF4-FFF2-40B4-BE49-F238E27FC236}">
                <a16:creationId xmlns:a16="http://schemas.microsoft.com/office/drawing/2014/main" id="{E2C18CB1-AAD6-EF4C-AAC2-3900CDE6E7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9CE687-140F-8E41-9EAA-C245FAC5B3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381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2FD3B0B9-5D6D-844B-87D5-EF8CDD0E1628}"/>
              </a:ext>
            </a:extLst>
          </p:cNvPr>
          <p:cNvPicPr>
            <a:picLocks noChangeAspect="1"/>
          </p:cNvPicPr>
          <p:nvPr/>
        </p:nvPicPr>
        <p:blipFill>
          <a:blip r:embed="rId3"/>
          <a:stretch>
            <a:fillRect/>
          </a:stretch>
        </p:blipFill>
        <p:spPr>
          <a:xfrm>
            <a:off x="0" y="-120345"/>
            <a:ext cx="12192000" cy="6858000"/>
          </a:xfrm>
          <a:prstGeom prst="rect">
            <a:avLst/>
          </a:prstGeom>
        </p:spPr>
      </p:pic>
      <p:sp>
        <p:nvSpPr>
          <p:cNvPr id="3" name="TextBox 2"/>
          <p:cNvSpPr txBox="1"/>
          <p:nvPr/>
        </p:nvSpPr>
        <p:spPr>
          <a:xfrm>
            <a:off x="328773" y="247288"/>
            <a:ext cx="9380306"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IoT Intelligent Community Working Group</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E2C18CB1-AAD6-EF4C-AAC2-3900CDE6E7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9CE687-140F-8E41-9EAA-C245FAC5B3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56C57CD-3775-487C-A162-A2941C219170}"/>
              </a:ext>
            </a:extLst>
          </p:cNvPr>
          <p:cNvSpPr txBox="1"/>
          <p:nvPr/>
        </p:nvSpPr>
        <p:spPr>
          <a:xfrm>
            <a:off x="2967765" y="6322590"/>
            <a:ext cx="6392071" cy="323165"/>
          </a:xfrm>
          <a:prstGeom prst="rect">
            <a:avLst/>
          </a:prstGeom>
          <a:noFill/>
        </p:spPr>
        <p:txBody>
          <a:bodyPr wrap="none" rtlCol="0">
            <a:spAutoFit/>
          </a:bodyPr>
          <a:lstStyle/>
          <a:p>
            <a:r>
              <a:rPr lang="en-US" sz="1500" b="1" dirty="0">
                <a:latin typeface="Arial" panose="020B0604020202020204" pitchFamily="34" charset="0"/>
                <a:cs typeface="Arial" panose="020B0604020202020204" pitchFamily="34" charset="0"/>
              </a:rPr>
              <a:t>Follow Us! </a:t>
            </a:r>
            <a:r>
              <a:rPr lang="en-US" sz="1500" dirty="0">
                <a:latin typeface="Arial" panose="020B0604020202020204" pitchFamily="34" charset="0"/>
                <a:cs typeface="Arial" panose="020B0604020202020204" pitchFamily="34" charset="0"/>
              </a:rPr>
              <a:t>https://www.linkedin.com/showcase/emerging-technology-coi</a:t>
            </a:r>
          </a:p>
        </p:txBody>
      </p:sp>
      <p:sp>
        <p:nvSpPr>
          <p:cNvPr id="8" name="TextBox 7">
            <a:extLst>
              <a:ext uri="{FF2B5EF4-FFF2-40B4-BE49-F238E27FC236}">
                <a16:creationId xmlns:a16="http://schemas.microsoft.com/office/drawing/2014/main" id="{283DDF42-6104-4B40-BC3F-06E2D1B4ED51}"/>
              </a:ext>
            </a:extLst>
          </p:cNvPr>
          <p:cNvSpPr txBox="1"/>
          <p:nvPr/>
        </p:nvSpPr>
        <p:spPr>
          <a:xfrm>
            <a:off x="2291966" y="1418786"/>
            <a:ext cx="7778908"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sz="2400" b="1" dirty="0">
                <a:solidFill>
                  <a:prstClr val="black"/>
                </a:solidFill>
                <a:latin typeface="Arial"/>
                <a:ea typeface="+mn-lt"/>
                <a:cs typeface="Arial"/>
              </a:rPr>
              <a:t>Meeting Info:</a:t>
            </a:r>
          </a:p>
          <a:p>
            <a:pPr defTabSz="457200"/>
            <a:r>
              <a:rPr lang="en-US" sz="1900" dirty="0">
                <a:solidFill>
                  <a:prstClr val="black"/>
                </a:solidFill>
                <a:latin typeface="Arial"/>
                <a:ea typeface="+mn-lt"/>
                <a:cs typeface="Arial"/>
              </a:rPr>
              <a:t>Our Objective is to provide a forum and content for the sharing and  leveraging IoT related technologies across government missions and Intelligent Communities</a:t>
            </a:r>
          </a:p>
          <a:p>
            <a:pPr defTabSz="457200"/>
            <a:endParaRPr lang="en-US" sz="1900" dirty="0">
              <a:solidFill>
                <a:prstClr val="black"/>
              </a:solidFill>
              <a:latin typeface="Arial"/>
              <a:ea typeface="+mn-lt"/>
              <a:cs typeface="Arial"/>
            </a:endParaRPr>
          </a:p>
          <a:p>
            <a:pPr defTabSz="457200"/>
            <a:r>
              <a:rPr lang="en-US" sz="1900" dirty="0">
                <a:solidFill>
                  <a:prstClr val="black"/>
                </a:solidFill>
                <a:latin typeface="Arial"/>
                <a:ea typeface="+mn-lt"/>
                <a:cs typeface="Arial"/>
              </a:rPr>
              <a:t>We meet every other Thursday at 11:00 </a:t>
            </a:r>
          </a:p>
          <a:p>
            <a:pPr defTabSz="457200"/>
            <a:endParaRPr lang="en-US" sz="1900" dirty="0">
              <a:solidFill>
                <a:prstClr val="black"/>
              </a:solidFill>
              <a:highlight>
                <a:srgbClr val="FFFF00"/>
              </a:highlight>
              <a:latin typeface="Arial"/>
              <a:ea typeface="+mn-lt"/>
              <a:cs typeface="Arial"/>
            </a:endParaRPr>
          </a:p>
          <a:p>
            <a:pPr defTabSz="457200"/>
            <a:r>
              <a:rPr lang="en-US" sz="1900" dirty="0">
                <a:solidFill>
                  <a:prstClr val="black"/>
                </a:solidFill>
                <a:latin typeface="Arial"/>
                <a:ea typeface="+mn-lt"/>
                <a:cs typeface="Arial"/>
              </a:rPr>
              <a:t>You are invited to a scheduled Zoom meeting.</a:t>
            </a:r>
          </a:p>
          <a:p>
            <a:pPr defTabSz="457200"/>
            <a:r>
              <a:rPr lang="en-US" sz="1900" dirty="0">
                <a:solidFill>
                  <a:prstClr val="black"/>
                </a:solidFill>
                <a:latin typeface="Arial"/>
                <a:ea typeface="+mn-lt"/>
                <a:cs typeface="Arial"/>
                <a:hlinkClick r:id="rId4"/>
              </a:rPr>
              <a:t>https://us06web.zoom.us/j/82468542235?pwd=amlEaDRvWU1SYysvclhMVGQzY2Jjdz09</a:t>
            </a:r>
            <a:endParaRPr lang="en-US" sz="1900" dirty="0">
              <a:solidFill>
                <a:prstClr val="black"/>
              </a:solidFill>
              <a:latin typeface="Arial"/>
              <a:ea typeface="+mn-lt"/>
              <a:cs typeface="Arial"/>
            </a:endParaRPr>
          </a:p>
          <a:p>
            <a:pPr defTabSz="457200"/>
            <a:endParaRPr lang="en-US" sz="1900" dirty="0">
              <a:solidFill>
                <a:prstClr val="black"/>
              </a:solidFill>
              <a:latin typeface="Arial"/>
              <a:ea typeface="+mn-lt"/>
              <a:cs typeface="Arial"/>
            </a:endParaRPr>
          </a:p>
          <a:p>
            <a:pPr defTabSz="457200"/>
            <a:r>
              <a:rPr lang="en-US" sz="1900" dirty="0">
                <a:solidFill>
                  <a:prstClr val="black"/>
                </a:solidFill>
                <a:latin typeface="Arial"/>
                <a:ea typeface="+mn-lt"/>
                <a:cs typeface="Arial"/>
              </a:rPr>
              <a:t>Meeting ID: 824 6854 2235</a:t>
            </a:r>
          </a:p>
          <a:p>
            <a:pPr defTabSz="457200"/>
            <a:r>
              <a:rPr lang="en-US" sz="1900" dirty="0">
                <a:solidFill>
                  <a:prstClr val="black"/>
                </a:solidFill>
                <a:latin typeface="Arial"/>
                <a:ea typeface="+mn-lt"/>
                <a:cs typeface="Arial"/>
              </a:rPr>
              <a:t>Passcode: iot</a:t>
            </a:r>
          </a:p>
          <a:p>
            <a:pPr defTabSz="457200"/>
            <a:r>
              <a:rPr lang="en-US" sz="1900" dirty="0">
                <a:solidFill>
                  <a:prstClr val="black"/>
                </a:solidFill>
                <a:latin typeface="Arial"/>
                <a:ea typeface="+mn-lt"/>
                <a:cs typeface="Arial"/>
              </a:rPr>
              <a:t>One tap mobile</a:t>
            </a:r>
          </a:p>
          <a:p>
            <a:pPr defTabSz="457200"/>
            <a:r>
              <a:rPr lang="en-US" sz="1900" dirty="0">
                <a:solidFill>
                  <a:prstClr val="black"/>
                </a:solidFill>
                <a:latin typeface="Arial"/>
                <a:ea typeface="+mn-lt"/>
                <a:cs typeface="Arial"/>
              </a:rPr>
              <a:t>+16465588656,,82468542235#,,,,*808816# US (New York)</a:t>
            </a:r>
          </a:p>
          <a:p>
            <a:pPr defTabSz="457200"/>
            <a:r>
              <a:rPr lang="en-US" sz="1900" dirty="0">
                <a:solidFill>
                  <a:prstClr val="black"/>
                </a:solidFill>
                <a:latin typeface="Arial"/>
                <a:ea typeface="+mn-lt"/>
                <a:cs typeface="Arial"/>
              </a:rPr>
              <a:t>+13017158592,,82468542235#,,,,*808816# US (Washington DC)</a:t>
            </a:r>
          </a:p>
          <a:p>
            <a:pPr defTabSz="457200"/>
            <a:endParaRPr lang="en-US" sz="1900" dirty="0">
              <a:solidFill>
                <a:prstClr val="black"/>
              </a:solidFill>
              <a:latin typeface="Arial"/>
              <a:ea typeface="+mn-lt"/>
              <a:cs typeface="Arial"/>
            </a:endParaRPr>
          </a:p>
        </p:txBody>
      </p:sp>
    </p:spTree>
    <p:extLst>
      <p:ext uri="{BB962C8B-B14F-4D97-AF65-F5344CB8AC3E}">
        <p14:creationId xmlns:p14="http://schemas.microsoft.com/office/powerpoint/2010/main" val="350005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809375-CA04-FB39-FD79-49E919173033}"/>
              </a:ext>
            </a:extLst>
          </p:cNvPr>
          <p:cNvSpPr>
            <a:spLocks noGrp="1"/>
          </p:cNvSpPr>
          <p:nvPr>
            <p:ph type="title"/>
          </p:nvPr>
        </p:nvSpPr>
        <p:spPr>
          <a:xfrm>
            <a:off x="6096000" y="3105319"/>
            <a:ext cx="5319433" cy="2076333"/>
          </a:xfrm>
        </p:spPr>
        <p:txBody>
          <a:bodyPr vert="horz" lIns="91440" tIns="45720" rIns="91440" bIns="45720" rtlCol="0" anchor="t">
            <a:normAutofit fontScale="90000"/>
          </a:bodyPr>
          <a:lstStyle/>
          <a:p>
            <a:r>
              <a:rPr lang="en-US" sz="4400" dirty="0">
                <a:effectLst/>
              </a:rPr>
              <a:t>IoT in a connected world </a:t>
            </a:r>
            <a:br>
              <a:rPr lang="en-US" sz="4400" dirty="0">
                <a:effectLst/>
              </a:rPr>
            </a:br>
            <a:r>
              <a:rPr lang="en-US" sz="4400" dirty="0">
                <a:effectLst/>
              </a:rPr>
              <a:t>synergy of IoT, Blockchain, and AI</a:t>
            </a:r>
            <a:endParaRPr lang="en-US" sz="4400" dirty="0"/>
          </a:p>
        </p:txBody>
      </p:sp>
      <p:sp>
        <p:nvSpPr>
          <p:cNvPr id="12" name="Freeform: Shape 11">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Earth as a particle with gold and blue">
            <a:extLst>
              <a:ext uri="{FF2B5EF4-FFF2-40B4-BE49-F238E27FC236}">
                <a16:creationId xmlns:a16="http://schemas.microsoft.com/office/drawing/2014/main" id="{9F612490-0AE0-847F-43DB-99B6240AF969}"/>
              </a:ext>
            </a:extLst>
          </p:cNvPr>
          <p:cNvPicPr>
            <a:picLocks noChangeAspect="1"/>
          </p:cNvPicPr>
          <p:nvPr/>
        </p:nvPicPr>
        <p:blipFill rotWithShape="1">
          <a:blip r:embed="rId2"/>
          <a:srcRect l="18224" r="25517" b="1"/>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4" name="Slide Number Placeholder 3">
            <a:extLst>
              <a:ext uri="{FF2B5EF4-FFF2-40B4-BE49-F238E27FC236}">
                <a16:creationId xmlns:a16="http://schemas.microsoft.com/office/drawing/2014/main" id="{C3AE3A92-2487-9EB6-66EC-8D9ADA8CD5F2}"/>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899CE687-140F-8E41-9EAA-C245FAC5B336}" type="slidenum">
              <a:rPr lang="en-US" sz="1500">
                <a:solidFill>
                  <a:srgbClr val="FFFFFF"/>
                </a:solidFill>
                <a:latin typeface="Calibri" panose="020F0502020204030204"/>
              </a:rPr>
              <a:pPr algn="ctr">
                <a:spcAft>
                  <a:spcPts val="600"/>
                </a:spcAft>
                <a:defRPr/>
              </a:pPr>
              <a:t>9</a:t>
            </a:fld>
            <a:endParaRPr lang="en-US" sz="1500">
              <a:solidFill>
                <a:srgbClr val="FFFFFF"/>
              </a:solidFill>
              <a:latin typeface="Calibri" panose="020F0502020204030204"/>
            </a:endParaRPr>
          </a:p>
        </p:txBody>
      </p:sp>
      <p:sp>
        <p:nvSpPr>
          <p:cNvPr id="7" name="TextBox 6">
            <a:extLst>
              <a:ext uri="{FF2B5EF4-FFF2-40B4-BE49-F238E27FC236}">
                <a16:creationId xmlns:a16="http://schemas.microsoft.com/office/drawing/2014/main" id="{4E6A512A-93EF-D4C1-1BB2-6AAF55B95AFD}"/>
              </a:ext>
            </a:extLst>
          </p:cNvPr>
          <p:cNvSpPr txBox="1"/>
          <p:nvPr/>
        </p:nvSpPr>
        <p:spPr>
          <a:xfrm>
            <a:off x="7200900" y="5702797"/>
            <a:ext cx="4686300" cy="1015663"/>
          </a:xfrm>
          <a:prstGeom prst="rect">
            <a:avLst/>
          </a:prstGeom>
          <a:noFill/>
        </p:spPr>
        <p:txBody>
          <a:bodyPr wrap="square" rtlCol="0">
            <a:spAutoFit/>
          </a:bodyPr>
          <a:lstStyle/>
          <a:p>
            <a:r>
              <a:rPr lang="en-US" sz="2400" dirty="0"/>
              <a:t>Don Lovett</a:t>
            </a:r>
          </a:p>
          <a:p>
            <a:r>
              <a:rPr lang="en-US" dirty="0">
                <a:hlinkClick r:id="rId3"/>
              </a:rPr>
              <a:t>https://donlovett.github.io/business-card/</a:t>
            </a:r>
            <a:endParaRPr lang="en-US" dirty="0"/>
          </a:p>
          <a:p>
            <a:endParaRPr lang="en-US" dirty="0"/>
          </a:p>
        </p:txBody>
      </p:sp>
    </p:spTree>
    <p:extLst>
      <p:ext uri="{BB962C8B-B14F-4D97-AF65-F5344CB8AC3E}">
        <p14:creationId xmlns:p14="http://schemas.microsoft.com/office/powerpoint/2010/main" val="417379157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 COI April 2021" id="{761F32AC-F327-48F7-8392-D2EC80EE5539}" vid="{940AAD54-E582-4DBC-BC7F-7175AD6A2D9B}"/>
    </a:ext>
  </a:extLst>
</a:theme>
</file>

<file path=ppt/theme/theme2.xml><?xml version="1.0" encoding="utf-8"?>
<a:theme xmlns:a="http://schemas.openxmlformats.org/drawingml/2006/main" name="StreetscapeVTI">
  <a:themeElements>
    <a:clrScheme name="AnalogousFromDarkSeedLeftStep">
      <a:dk1>
        <a:srgbClr val="000000"/>
      </a:dk1>
      <a:lt1>
        <a:srgbClr val="FFFFFF"/>
      </a:lt1>
      <a:dk2>
        <a:srgbClr val="1B2C30"/>
      </a:dk2>
      <a:lt2>
        <a:srgbClr val="F0F3F1"/>
      </a:lt2>
      <a:accent1>
        <a:srgbClr val="E729D2"/>
      </a:accent1>
      <a:accent2>
        <a:srgbClr val="9A17D5"/>
      </a:accent2>
      <a:accent3>
        <a:srgbClr val="5F2CE7"/>
      </a:accent3>
      <a:accent4>
        <a:srgbClr val="1934D5"/>
      </a:accent4>
      <a:accent5>
        <a:srgbClr val="2993E7"/>
      </a:accent5>
      <a:accent6>
        <a:srgbClr val="15BFC3"/>
      </a:accent6>
      <a:hlink>
        <a:srgbClr val="3F71BF"/>
      </a:hlink>
      <a:folHlink>
        <a:srgbClr val="7F7F7F"/>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ppt/theme/theme3.xml><?xml version="1.0" encoding="utf-8"?>
<a:theme xmlns:a="http://schemas.openxmlformats.org/drawingml/2006/main" name="DashVTI">
  <a:themeElements>
    <a:clrScheme name="AnalogousFromRegularSeedRightStep">
      <a:dk1>
        <a:srgbClr val="000000"/>
      </a:dk1>
      <a:lt1>
        <a:srgbClr val="FFFFFF"/>
      </a:lt1>
      <a:dk2>
        <a:srgbClr val="412D24"/>
      </a:dk2>
      <a:lt2>
        <a:srgbClr val="E2E8E7"/>
      </a:lt2>
      <a:accent1>
        <a:srgbClr val="E72941"/>
      </a:accent1>
      <a:accent2>
        <a:srgbClr val="D54E17"/>
      </a:accent2>
      <a:accent3>
        <a:srgbClr val="CD9C24"/>
      </a:accent3>
      <a:accent4>
        <a:srgbClr val="9AAD13"/>
      </a:accent4>
      <a:accent5>
        <a:srgbClr val="66B721"/>
      </a:accent5>
      <a:accent6>
        <a:srgbClr val="1CBD15"/>
      </a:accent6>
      <a:hlink>
        <a:srgbClr val="309286"/>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1556</TotalTime>
  <Words>2159</Words>
  <Application>Microsoft Office PowerPoint</Application>
  <PresentationFormat>Widescreen</PresentationFormat>
  <Paragraphs>268</Paragraphs>
  <Slides>28</Slides>
  <Notes>5</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1" baseType="lpstr">
      <vt:lpstr>Arial</vt:lpstr>
      <vt:lpstr>Arial,Sans-Serif</vt:lpstr>
      <vt:lpstr>Calibri</vt:lpstr>
      <vt:lpstr>Calibri Light</vt:lpstr>
      <vt:lpstr>Consolas</vt:lpstr>
      <vt:lpstr>Courier New</vt:lpstr>
      <vt:lpstr>Franklin Gothic Heavy</vt:lpstr>
      <vt:lpstr>Grandview Display</vt:lpstr>
      <vt:lpstr>Tahoma</vt:lpstr>
      <vt:lpstr>Office Theme</vt:lpstr>
      <vt:lpstr>StreetscapeVTI</vt:lpstr>
      <vt:lpstr>DashVTI</vt:lpstr>
      <vt:lpstr>Document</vt:lpstr>
      <vt:lpstr>PowerPoint Presentation</vt:lpstr>
      <vt:lpstr>PowerPoint Presentation</vt:lpstr>
      <vt:lpstr>PowerPoint Presentation</vt:lpstr>
      <vt:lpstr>PowerPoint Presentation</vt:lpstr>
      <vt:lpstr>NUCSL Highlights</vt:lpstr>
      <vt:lpstr>We want to hear from you!</vt:lpstr>
      <vt:lpstr>PowerPoint Presentation</vt:lpstr>
      <vt:lpstr>PowerPoint Presentation</vt:lpstr>
      <vt:lpstr>IoT in a connected world  synergy of IoT, Blockchain, and AI</vt:lpstr>
      <vt:lpstr>Context</vt:lpstr>
      <vt:lpstr>IoT Extends our Senses</vt:lpstr>
      <vt:lpstr>Web 3.0</vt:lpstr>
      <vt:lpstr>The Five Senses of AI</vt:lpstr>
      <vt:lpstr>Opportunities &amp; Challenges - Why Now?</vt:lpstr>
      <vt:lpstr>Building Blocks</vt:lpstr>
      <vt:lpstr>Communication Protocols</vt:lpstr>
      <vt:lpstr>IoT meet Blockchain – Economics in Helium </vt:lpstr>
      <vt:lpstr>Applications</vt:lpstr>
      <vt:lpstr>Algorithmic Accountability</vt:lpstr>
      <vt:lpstr>Four Key Policy Goals</vt:lpstr>
      <vt:lpstr>Workforce Preparation - MIT Course Digital Transformation: From AI and IoT to Cloud, Blockchain, and Cybersecurity </vt:lpstr>
      <vt:lpstr>Blockchain adds Trust to AI and IoT</vt:lpstr>
      <vt:lpstr>A Turning Point</vt:lpstr>
      <vt:lpstr>Sample of Working Group Publications</vt:lpstr>
      <vt:lpstr>Government Blockchain Association (GBA) has recently published the Blockchain Maturity Model (BMM)  Blockchain and Sustainable Economic Growth conference on May 25–27 in Washington, DC https://gbaglobal.org/blockchain-sustainable-economic-growth/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Sung Kim</dc:creator>
  <cp:lastModifiedBy>Don Lovett</cp:lastModifiedBy>
  <cp:revision>515</cp:revision>
  <dcterms:created xsi:type="dcterms:W3CDTF">2021-04-08T15:44:25Z</dcterms:created>
  <dcterms:modified xsi:type="dcterms:W3CDTF">2022-05-16T13:13:05Z</dcterms:modified>
</cp:coreProperties>
</file>